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0" r:id="rId4"/>
    <p:sldId id="302" r:id="rId5"/>
    <p:sldId id="300" r:id="rId6"/>
    <p:sldId id="281" r:id="rId7"/>
    <p:sldId id="303" r:id="rId8"/>
    <p:sldId id="301" r:id="rId9"/>
    <p:sldId id="331" r:id="rId10"/>
    <p:sldId id="282" r:id="rId11"/>
    <p:sldId id="304" r:id="rId12"/>
    <p:sldId id="305" r:id="rId13"/>
    <p:sldId id="306" r:id="rId14"/>
    <p:sldId id="330" r:id="rId15"/>
    <p:sldId id="332" r:id="rId16"/>
    <p:sldId id="307" r:id="rId17"/>
    <p:sldId id="310" r:id="rId18"/>
    <p:sldId id="283" r:id="rId19"/>
    <p:sldId id="309" r:id="rId20"/>
    <p:sldId id="334" r:id="rId21"/>
    <p:sldId id="312" r:id="rId22"/>
    <p:sldId id="313" r:id="rId23"/>
    <p:sldId id="314" r:id="rId24"/>
    <p:sldId id="335" r:id="rId25"/>
    <p:sldId id="315" r:id="rId26"/>
    <p:sldId id="316" r:id="rId27"/>
    <p:sldId id="317" r:id="rId28"/>
    <p:sldId id="336" r:id="rId29"/>
    <p:sldId id="284" r:id="rId30"/>
    <p:sldId id="286" r:id="rId31"/>
    <p:sldId id="288" r:id="rId32"/>
    <p:sldId id="287" r:id="rId33"/>
    <p:sldId id="323" r:id="rId34"/>
    <p:sldId id="322" r:id="rId35"/>
    <p:sldId id="285" r:id="rId36"/>
    <p:sldId id="289" r:id="rId37"/>
    <p:sldId id="291" r:id="rId38"/>
    <p:sldId id="324" r:id="rId39"/>
    <p:sldId id="326" r:id="rId40"/>
    <p:sldId id="290" r:id="rId41"/>
    <p:sldId id="327" r:id="rId42"/>
    <p:sldId id="337" r:id="rId43"/>
    <p:sldId id="292" r:id="rId44"/>
    <p:sldId id="293" r:id="rId45"/>
    <p:sldId id="294" r:id="rId46"/>
    <p:sldId id="296" r:id="rId47"/>
    <p:sldId id="295" r:id="rId48"/>
    <p:sldId id="297" r:id="rId49"/>
    <p:sldId id="298" r:id="rId50"/>
    <p:sldId id="308" r:id="rId51"/>
    <p:sldId id="333" r:id="rId52"/>
    <p:sldId id="328" r:id="rId53"/>
    <p:sldId id="329" r:id="rId54"/>
    <p:sldId id="338" r:id="rId55"/>
    <p:sldId id="28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25" autoAdjust="0"/>
    <p:restoredTop sz="75652" autoAdjust="0"/>
  </p:normalViewPr>
  <p:slideViewPr>
    <p:cSldViewPr snapToGrid="0">
      <p:cViewPr varScale="1">
        <p:scale>
          <a:sx n="34" d="100"/>
          <a:sy n="34" d="100"/>
        </p:scale>
        <p:origin x="8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D77C6-F2B3-4510-9CC9-89FD691C6D7E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809B-62B9-4FDB-9775-31BC7B9531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7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2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53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22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09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77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1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89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7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NanumSquareRound"/>
              </a:rPr>
              <a:t>Ecma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인터내셔널은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NanumSquareRound"/>
              </a:rPr>
              <a:t>정보 통신에 대한 표준을 제정하는 비영리 표준화 기구</a:t>
            </a:r>
            <a:endParaRPr lang="en-US" altLang="ko-KR" b="1" i="0" dirty="0">
              <a:solidFill>
                <a:srgbClr val="212529"/>
              </a:solidFill>
              <a:effectLst/>
              <a:latin typeface="NanumSquareRound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ECMAScript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는 스크립트 언어가 준수해야 하는 규칙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NanumSquareRound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NanumSquareRound"/>
              </a:rPr>
              <a:t>세부 사항 및 지침을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2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74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91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32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값은 형태가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0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46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집합의 모양으로 같이 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5809B-62B9-4FDB-9775-31BC7B95315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2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  <a:cs typeface="Microsoft GothicNeo" panose="020B05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>
            <a:normAutofit/>
          </a:bodyPr>
          <a:lstStyle>
            <a:lvl1pPr>
              <a:defRPr sz="20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>
              <a:defRPr sz="18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>
              <a:defRPr sz="16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>
              <a:defRPr sz="1400"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053F1-DC7A-42EC-82C5-5DAEEE218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 SCRIPT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766140-ACC9-4D65-B6FE-4EEC0DA00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0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ED341-2518-4F29-8036-1B3A3BEB46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기본용어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1530D1-C683-4F4A-B5D8-23CF41CAF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830D-A364-4BC6-8F7A-9EBBDA8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표현식과 문장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0F52-4686-4EBF-A9D7-1279E3EFA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46200"/>
            <a:ext cx="8915400" cy="4887690"/>
          </a:xfrm>
        </p:spPr>
        <p:txBody>
          <a:bodyPr>
            <a:normAutofit/>
          </a:bodyPr>
          <a:lstStyle/>
          <a:p>
            <a:r>
              <a:rPr lang="ko-KR" altLang="en-US" dirty="0"/>
              <a:t>표현식 </a:t>
            </a:r>
            <a:r>
              <a:rPr lang="en-US" altLang="ko-KR" dirty="0"/>
              <a:t>:</a:t>
            </a:r>
            <a:r>
              <a:rPr lang="ko-KR" altLang="en-US" dirty="0"/>
              <a:t> 값을 만들어내는 코드 </a:t>
            </a:r>
            <a:endParaRPr lang="en-US" altLang="ko-KR" dirty="0"/>
          </a:p>
          <a:p>
            <a:pPr lvl="1"/>
            <a:r>
              <a:rPr lang="en-US" altLang="ko-KR" dirty="0"/>
              <a:t>273</a:t>
            </a:r>
          </a:p>
          <a:p>
            <a:pPr lvl="1"/>
            <a:r>
              <a:rPr lang="en-US" altLang="ko-KR" dirty="0"/>
              <a:t>10 + 20 +30*2</a:t>
            </a:r>
          </a:p>
          <a:p>
            <a:pPr lvl="1"/>
            <a:r>
              <a:rPr lang="en-US" altLang="ko-KR" dirty="0"/>
              <a:t>“JavaScript Programming”</a:t>
            </a:r>
          </a:p>
          <a:p>
            <a:r>
              <a:rPr lang="ko-KR" altLang="en-US" dirty="0"/>
              <a:t>문장 </a:t>
            </a:r>
            <a:r>
              <a:rPr lang="en-US" altLang="ko-KR" dirty="0"/>
              <a:t>: </a:t>
            </a:r>
            <a:r>
              <a:rPr lang="ko-KR" altLang="en-US" dirty="0"/>
              <a:t>하나이상의 </a:t>
            </a:r>
            <a:r>
              <a:rPr lang="ko-KR" altLang="en-US" dirty="0" smtClean="0"/>
              <a:t>표현식에 </a:t>
            </a:r>
            <a:r>
              <a:rPr lang="ko-KR" altLang="en-US" dirty="0"/>
              <a:t>모인 코드</a:t>
            </a:r>
            <a:r>
              <a:rPr lang="en-US" altLang="ko-KR" dirty="0"/>
              <a:t>,</a:t>
            </a:r>
            <a:r>
              <a:rPr lang="ko-KR" altLang="en-US" dirty="0"/>
              <a:t> 세미콜론</a:t>
            </a:r>
            <a:r>
              <a:rPr lang="en-US" altLang="ko-KR" dirty="0"/>
              <a:t>(;)</a:t>
            </a:r>
            <a:r>
              <a:rPr lang="ko-KR" altLang="en-US" dirty="0"/>
              <a:t>으로 끝맺음</a:t>
            </a:r>
            <a:endParaRPr lang="en-US" altLang="ko-KR" dirty="0"/>
          </a:p>
          <a:p>
            <a:pPr lvl="1"/>
            <a:r>
              <a:rPr lang="en-US" altLang="ko-KR" dirty="0"/>
              <a:t>273;</a:t>
            </a:r>
          </a:p>
          <a:p>
            <a:pPr lvl="1"/>
            <a:r>
              <a:rPr lang="en-US" altLang="ko-KR" dirty="0"/>
              <a:t>10 + 20 +30*2;</a:t>
            </a:r>
          </a:p>
          <a:p>
            <a:pPr lvl="1"/>
            <a:r>
              <a:rPr lang="en-US" altLang="ko-KR" dirty="0"/>
              <a:t>“JavaScript Programming”;</a:t>
            </a:r>
          </a:p>
          <a:p>
            <a:pPr lvl="1"/>
            <a:r>
              <a:rPr lang="en-US" altLang="ko-KR" dirty="0"/>
              <a:t>console.log(“Hello World”</a:t>
            </a:r>
            <a:r>
              <a:rPr lang="en-US" altLang="ko-KR" dirty="0">
                <a:sym typeface="Wingdings" panose="05000000000000000000" pitchFamily="2" charset="2"/>
              </a:rPr>
              <a:t>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760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1C7918-8F27-4B3D-9089-3015082528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 contrast="49000"/>
                    </a14:imgEffect>
                  </a14:imgLayer>
                </a14:imgProps>
              </a:ext>
            </a:extLst>
          </a:blip>
          <a:srcRect l="16078" t="27289" r="38639" b="39503"/>
          <a:stretch/>
        </p:blipFill>
        <p:spPr>
          <a:xfrm rot="21405025">
            <a:off x="2667107" y="1521206"/>
            <a:ext cx="7154534" cy="29512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67BB60-E864-4A5E-A2FA-E9C63CD4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C9E35-C105-4DEA-B380-84B060117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0800"/>
            <a:ext cx="8915400" cy="4590422"/>
          </a:xfrm>
        </p:spPr>
        <p:txBody>
          <a:bodyPr/>
          <a:lstStyle/>
          <a:p>
            <a:r>
              <a:rPr lang="ko-KR" altLang="en-US" dirty="0"/>
              <a:t>자바스크립트에서 특별한 의미가 부여된 단어</a:t>
            </a:r>
          </a:p>
        </p:txBody>
      </p:sp>
    </p:spTree>
    <p:extLst>
      <p:ext uri="{BB962C8B-B14F-4D97-AF65-F5344CB8AC3E}">
        <p14:creationId xmlns:p14="http://schemas.microsoft.com/office/powerpoint/2010/main" val="3693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FDDEA-00DB-45CB-8514-12FCBC90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8BFEA-A32E-4EB3-8BFC-A4D8D4757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2400"/>
            <a:ext cx="8915400" cy="4488822"/>
          </a:xfrm>
        </p:spPr>
        <p:txBody>
          <a:bodyPr/>
          <a:lstStyle/>
          <a:p>
            <a:r>
              <a:rPr lang="ko-KR" altLang="en-US" dirty="0"/>
              <a:t>이름을 붙일 때 쓰는 단어</a:t>
            </a:r>
            <a:endParaRPr lang="en-US" altLang="ko-KR" dirty="0"/>
          </a:p>
          <a:p>
            <a:r>
              <a:rPr lang="ko-KR" altLang="en-US" dirty="0"/>
              <a:t>변수나 함수 이름들로 사용되며 아래와 같은 규칙</a:t>
            </a:r>
            <a:endParaRPr lang="en-US" altLang="ko-KR" dirty="0"/>
          </a:p>
          <a:p>
            <a:pPr lvl="1"/>
            <a:r>
              <a:rPr lang="ko-KR" altLang="en-US" dirty="0"/>
              <a:t>키워드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특수문자</a:t>
            </a:r>
            <a:r>
              <a:rPr lang="en-US" altLang="ko-KR" dirty="0"/>
              <a:t>X </a:t>
            </a:r>
            <a:r>
              <a:rPr lang="ko-KR" altLang="en-US" dirty="0"/>
              <a:t>단 </a:t>
            </a:r>
            <a:r>
              <a:rPr lang="en-US" altLang="ko-KR" dirty="0"/>
              <a:t>_</a:t>
            </a:r>
            <a:r>
              <a:rPr lang="ko-KR" altLang="en-US" dirty="0"/>
              <a:t>와</a:t>
            </a:r>
            <a:r>
              <a:rPr lang="en-US" altLang="ko-KR" dirty="0"/>
              <a:t>$ </a:t>
            </a:r>
            <a:r>
              <a:rPr lang="ko-KR" altLang="en-US" dirty="0"/>
              <a:t>허</a:t>
            </a:r>
            <a:r>
              <a:rPr lang="ko-KR" altLang="en-US" dirty="0" smtClean="0"/>
              <a:t>용</a:t>
            </a:r>
            <a:endParaRPr lang="en-US" altLang="ko-KR" dirty="0"/>
          </a:p>
          <a:p>
            <a:pPr lvl="1"/>
            <a:r>
              <a:rPr lang="ko-KR" altLang="en-US" dirty="0"/>
              <a:t>숫자로 시작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공백</a:t>
            </a:r>
            <a:r>
              <a:rPr lang="en-US" altLang="ko-KR" dirty="0"/>
              <a:t>X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799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3D4F4-2038-48BF-B2FD-B032715F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 관례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3437F-47B6-4CA5-B5E3-C0744B44A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74800"/>
            <a:ext cx="8915400" cy="4336422"/>
          </a:xfrm>
        </p:spPr>
        <p:txBody>
          <a:bodyPr/>
          <a:lstStyle/>
          <a:p>
            <a:r>
              <a:rPr lang="ko-KR" altLang="en-US" dirty="0"/>
              <a:t>자바스크립트 개발자가 식별자를 만들 때 지키는 관례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생성자 함수의 이름은 항상 대문자로 시작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변수</a:t>
            </a:r>
            <a:r>
              <a:rPr lang="en-US" altLang="ko-KR" dirty="0"/>
              <a:t>,</a:t>
            </a:r>
            <a:r>
              <a:rPr lang="ko-KR" altLang="en-US" dirty="0"/>
              <a:t> 함수</a:t>
            </a:r>
            <a:r>
              <a:rPr lang="en-US" altLang="ko-KR" dirty="0"/>
              <a:t>,</a:t>
            </a:r>
            <a:r>
              <a:rPr lang="ko-KR" altLang="en-US" dirty="0"/>
              <a:t> 속성</a:t>
            </a:r>
            <a:r>
              <a:rPr lang="en-US" altLang="ko-KR" dirty="0"/>
              <a:t>, </a:t>
            </a:r>
            <a:r>
              <a:rPr lang="ko-KR" altLang="en-US" dirty="0"/>
              <a:t>메소드 이름은 항상 소문자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여러 단어로 된 식별자는 각 단어의 </a:t>
            </a:r>
            <a:r>
              <a:rPr lang="ko-KR" altLang="en-US" dirty="0" err="1"/>
              <a:t>첫글자를</a:t>
            </a:r>
            <a:r>
              <a:rPr lang="ko-KR" altLang="en-US" dirty="0"/>
              <a:t> 대문자 </a:t>
            </a:r>
            <a:r>
              <a:rPr lang="en-US" altLang="ko-KR" dirty="0"/>
              <a:t>(</a:t>
            </a:r>
            <a:r>
              <a:rPr lang="ko-KR" altLang="en-US" dirty="0" err="1"/>
              <a:t>캐멜케이스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66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16038-6D72-48C2-8F45-817230A3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식별자로 간단한 구분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74635-1A38-4802-ADDD-656BDFD0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2400"/>
            <a:ext cx="8915400" cy="4488822"/>
          </a:xfrm>
        </p:spPr>
        <p:txBody>
          <a:bodyPr/>
          <a:lstStyle/>
          <a:p>
            <a:r>
              <a:rPr lang="ko-KR" altLang="en-US" dirty="0"/>
              <a:t>식별자 뒤에 괄호 없음 </a:t>
            </a:r>
            <a:r>
              <a:rPr lang="en-US" altLang="ko-KR" dirty="0"/>
              <a:t>: </a:t>
            </a:r>
            <a:r>
              <a:rPr lang="ko-KR" altLang="en-US" dirty="0"/>
              <a:t>변수 또는 상수 </a:t>
            </a:r>
            <a:endParaRPr lang="en-US" altLang="ko-KR" dirty="0"/>
          </a:p>
          <a:p>
            <a:pPr lvl="1"/>
            <a:r>
              <a:rPr lang="ko-KR" altLang="en-US" dirty="0"/>
              <a:t>다른 식별자와 함께 사용한다면 </a:t>
            </a:r>
            <a:r>
              <a:rPr lang="en-US" altLang="ko-KR" dirty="0"/>
              <a:t>(.) : </a:t>
            </a:r>
            <a:r>
              <a:rPr lang="ko-KR" altLang="en-US" dirty="0"/>
              <a:t>속성</a:t>
            </a:r>
            <a:endParaRPr lang="en-US" altLang="ko-KR" dirty="0"/>
          </a:p>
          <a:p>
            <a:r>
              <a:rPr lang="ko-KR" altLang="en-US" dirty="0"/>
              <a:t>식별자 뒤에 괄호 있음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다른 식별자와 함께 사용한다면 </a:t>
            </a:r>
            <a:r>
              <a:rPr lang="en-US" altLang="ko-KR" dirty="0"/>
              <a:t>(.) : </a:t>
            </a:r>
            <a:r>
              <a:rPr lang="ko-KR" altLang="en-US" dirty="0" err="1"/>
              <a:t>매소드</a:t>
            </a:r>
            <a:endParaRPr lang="en-US" altLang="ko-KR" dirty="0"/>
          </a:p>
          <a:p>
            <a:r>
              <a:rPr lang="en-US" altLang="ko-KR" dirty="0" err="1"/>
              <a:t>alret</a:t>
            </a:r>
            <a:r>
              <a:rPr lang="en-US" altLang="ko-KR" dirty="0"/>
              <a:t>() &gt;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 err="1" smtClean="0"/>
              <a:t>Array.length</a:t>
            </a:r>
            <a:r>
              <a:rPr lang="en-US" altLang="ko-KR" dirty="0" smtClean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속성</a:t>
            </a:r>
            <a:endParaRPr lang="en-US" altLang="ko-KR" dirty="0"/>
          </a:p>
          <a:p>
            <a:r>
              <a:rPr lang="en-US" altLang="ko-KR" dirty="0" smtClean="0"/>
              <a:t>Input </a:t>
            </a:r>
            <a:r>
              <a:rPr lang="en-US" altLang="ko-KR" dirty="0"/>
              <a:t>&gt; </a:t>
            </a:r>
            <a:r>
              <a:rPr lang="ko-KR" altLang="en-US" dirty="0"/>
              <a:t>변수 또는 상수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46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178A8-AE0D-4261-9778-23DDE985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708696-AEF4-417E-A149-BD4FC36E4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2400"/>
            <a:ext cx="8915400" cy="4488822"/>
          </a:xfrm>
        </p:spPr>
        <p:txBody>
          <a:bodyPr/>
          <a:lstStyle/>
          <a:p>
            <a:r>
              <a:rPr lang="ko-KR" altLang="en-US" dirty="0"/>
              <a:t>한 줄 주석 처리 </a:t>
            </a:r>
            <a:r>
              <a:rPr lang="en-US" altLang="ko-KR" dirty="0"/>
              <a:t>	//</a:t>
            </a:r>
            <a:r>
              <a:rPr lang="ko-KR" altLang="en-US" dirty="0"/>
              <a:t>주석</a:t>
            </a:r>
            <a:endParaRPr lang="en-US" altLang="ko-KR" dirty="0"/>
          </a:p>
          <a:p>
            <a:r>
              <a:rPr lang="ko-KR" altLang="en-US" dirty="0"/>
              <a:t>여러 줄 주석 처리</a:t>
            </a:r>
            <a:r>
              <a:rPr lang="en-US" altLang="ko-KR" dirty="0"/>
              <a:t>	</a:t>
            </a:r>
            <a:r>
              <a:rPr lang="ko-KR" altLang="en-US" dirty="0"/>
              <a:t> </a:t>
            </a:r>
            <a:r>
              <a:rPr lang="en-US" altLang="ko-KR" dirty="0"/>
              <a:t>/*</a:t>
            </a:r>
            <a:br>
              <a:rPr lang="en-US" altLang="ko-KR" dirty="0"/>
            </a:br>
            <a:r>
              <a:rPr lang="en-US" altLang="ko-KR" dirty="0"/>
              <a:t>							</a:t>
            </a:r>
            <a:r>
              <a:rPr lang="ko-KR" altLang="en-US" dirty="0"/>
              <a:t>주석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				*/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55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5C5C7-1D54-487F-BE8D-BDD26786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용어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EB13E-BABD-4237-99EA-C7F3A4480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46200"/>
            <a:ext cx="8915400" cy="4565022"/>
          </a:xfrm>
        </p:spPr>
        <p:txBody>
          <a:bodyPr/>
          <a:lstStyle/>
          <a:p>
            <a:r>
              <a:rPr lang="ko-KR" altLang="en-US" dirty="0"/>
              <a:t>식별자로 쓸 수 없는 것을 모두 고르세요</a:t>
            </a:r>
            <a:endParaRPr lang="en-US" altLang="ko-KR" dirty="0"/>
          </a:p>
          <a:p>
            <a:pPr lvl="1"/>
            <a:r>
              <a:rPr lang="en-US" altLang="ko-KR" dirty="0"/>
              <a:t>apple</a:t>
            </a:r>
          </a:p>
          <a:p>
            <a:pPr lvl="1"/>
            <a:r>
              <a:rPr lang="en-US" altLang="ko-KR" dirty="0"/>
              <a:t>3DPrint</a:t>
            </a:r>
          </a:p>
          <a:p>
            <a:pPr lvl="1"/>
            <a:r>
              <a:rPr lang="en-US" altLang="ko-KR" dirty="0"/>
              <a:t>let</a:t>
            </a:r>
          </a:p>
          <a:p>
            <a:pPr lvl="1"/>
            <a:r>
              <a:rPr lang="en-US" altLang="ko-KR" dirty="0" err="1"/>
              <a:t>coockieCase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81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E08CE-5523-43A9-ACE7-4609836A6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자료형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FE5245-4B2D-4D34-AE01-93ABA6D9C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24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F5639-CCD4-418A-ADDF-FDDA8868C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숫자와 사칙연산자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90A3B-3388-4A4B-B7D8-19BDBA00F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9400"/>
            <a:ext cx="8915400" cy="4361822"/>
          </a:xfrm>
        </p:spPr>
        <p:txBody>
          <a:bodyPr/>
          <a:lstStyle/>
          <a:p>
            <a:r>
              <a:rPr lang="ko-KR" altLang="en-US" dirty="0"/>
              <a:t>말 그대로 </a:t>
            </a:r>
            <a:r>
              <a:rPr lang="en-US" altLang="ko-KR" dirty="0"/>
              <a:t>254, 53, 12.0</a:t>
            </a:r>
            <a:r>
              <a:rPr lang="ko-KR" altLang="en-US" dirty="0"/>
              <a:t>과 같은 숫자 </a:t>
            </a:r>
            <a:r>
              <a:rPr lang="en-US" altLang="ko-KR" dirty="0"/>
              <a:t>(</a:t>
            </a:r>
            <a:r>
              <a:rPr lang="ko-KR" altLang="en-US" dirty="0"/>
              <a:t>정수와 실수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console.log(35); </a:t>
            </a:r>
            <a:r>
              <a:rPr lang="ko-KR" altLang="en-US" dirty="0"/>
              <a:t>를 이용해서 바로 나타낼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사칙 연산자 </a:t>
            </a:r>
            <a:r>
              <a:rPr lang="en-US" altLang="ko-KR" dirty="0"/>
              <a:t>: +, -, *, / </a:t>
            </a:r>
            <a:br>
              <a:rPr lang="en-US" altLang="ko-KR" dirty="0"/>
            </a:br>
            <a:r>
              <a:rPr lang="ko-KR" altLang="en-US" dirty="0"/>
              <a:t>나머지 연산자 </a:t>
            </a:r>
            <a:r>
              <a:rPr lang="en-US" altLang="ko-KR" dirty="0"/>
              <a:t>: %</a:t>
            </a:r>
          </a:p>
          <a:p>
            <a:r>
              <a:rPr lang="ko-KR" altLang="en-US" dirty="0"/>
              <a:t>연산자 우선순위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0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F338B-00A4-4C77-84B1-361321B3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배울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5D785-0D9E-43ED-91C7-58935D4D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67293"/>
            <a:ext cx="8915400" cy="4443929"/>
          </a:xfrm>
        </p:spPr>
        <p:txBody>
          <a:bodyPr>
            <a:normAutofit/>
          </a:bodyPr>
          <a:lstStyle/>
          <a:p>
            <a:r>
              <a:rPr lang="ko-KR" altLang="en-US" sz="2400" dirty="0" err="1">
                <a:latin typeface="+mn-ea"/>
              </a:rPr>
              <a:t>자바스크립트란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기본용어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자료형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변수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34342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8D343-1735-4346-A466-A830C8CA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숫자와 사칙연산자 실습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395F4-4974-441B-8DE6-E80F37AB7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70000"/>
            <a:ext cx="8915400" cy="4641222"/>
          </a:xfrm>
        </p:spPr>
        <p:txBody>
          <a:bodyPr/>
          <a:lstStyle/>
          <a:p>
            <a:r>
              <a:rPr lang="ko-KR" altLang="en-US" dirty="0"/>
              <a:t>크롬 개발자 도구</a:t>
            </a:r>
            <a:r>
              <a:rPr lang="en-US" altLang="ko-KR" dirty="0"/>
              <a:t>-console</a:t>
            </a:r>
            <a:r>
              <a:rPr lang="ko-KR" altLang="en-US" dirty="0"/>
              <a:t>에서 몇가지 계산 문제를 확인하세요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100+100-50</a:t>
            </a:r>
          </a:p>
          <a:p>
            <a:pPr lvl="1"/>
            <a:r>
              <a:rPr lang="en-US" altLang="ko-KR" dirty="0"/>
              <a:t>100*2 + 100*3</a:t>
            </a:r>
          </a:p>
          <a:p>
            <a:pPr lvl="1"/>
            <a:r>
              <a:rPr lang="en-US" altLang="ko-KR" dirty="0"/>
              <a:t>100*4/20</a:t>
            </a:r>
          </a:p>
          <a:p>
            <a:pPr lvl="1"/>
            <a:r>
              <a:rPr lang="en-US" altLang="ko-KR" dirty="0"/>
              <a:t>100/3</a:t>
            </a:r>
          </a:p>
          <a:p>
            <a:pPr lvl="1"/>
            <a:r>
              <a:rPr lang="en-US" altLang="ko-KR" dirty="0"/>
              <a:t>100%3</a:t>
            </a:r>
          </a:p>
          <a:p>
            <a:r>
              <a:rPr lang="ko-KR" altLang="en-US" dirty="0"/>
              <a:t>계산 문제를 확인했다면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의배수의 값을 확인하기 위해서는 어떤 연산자로 식을 만들 수 있는가</a:t>
            </a:r>
            <a:endParaRPr lang="en-US" altLang="ko-KR" dirty="0"/>
          </a:p>
          <a:p>
            <a:r>
              <a:rPr lang="en-US" altLang="ko-KR" dirty="0"/>
              <a:t>(3</a:t>
            </a:r>
            <a:r>
              <a:rPr lang="ko-KR" altLang="en-US" dirty="0"/>
              <a:t>의 배수의 규칙을 찾고</a:t>
            </a:r>
            <a:r>
              <a:rPr lang="en-US" altLang="ko-KR" dirty="0"/>
              <a:t>, </a:t>
            </a:r>
            <a:r>
              <a:rPr lang="ko-KR" altLang="en-US" dirty="0"/>
              <a:t>결과 값이 항상 동일하게 나오게 함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6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1BCB0-A15F-4FE6-BA7B-0EE444F1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D751D-47B2-4D88-AE05-A95BD6156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71600"/>
            <a:ext cx="8915400" cy="4539622"/>
          </a:xfrm>
        </p:spPr>
        <p:txBody>
          <a:bodyPr/>
          <a:lstStyle/>
          <a:p>
            <a:r>
              <a:rPr lang="ko-KR" altLang="en-US" dirty="0"/>
              <a:t>문자의 집합</a:t>
            </a:r>
            <a:r>
              <a:rPr lang="en-US" altLang="ko-KR" dirty="0"/>
              <a:t>, </a:t>
            </a:r>
            <a:r>
              <a:rPr lang="ko-KR" altLang="en-US" dirty="0"/>
              <a:t>한문자로 구성된 것도 문자열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안녕하세요</a:t>
            </a:r>
            <a:r>
              <a:rPr lang="en-US" altLang="ko-KR" dirty="0"/>
              <a:t>”’</a:t>
            </a:r>
            <a:r>
              <a:rPr lang="ko-KR" altLang="en-US" dirty="0"/>
              <a:t>안녕하세요</a:t>
            </a:r>
            <a:r>
              <a:rPr lang="en-US" altLang="ko-KR" dirty="0"/>
              <a:t>’ </a:t>
            </a:r>
            <a:r>
              <a:rPr lang="ko-KR" altLang="en-US" dirty="0"/>
              <a:t>동일하게 출력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따옴표는 항상 일관적으로 </a:t>
            </a:r>
            <a:r>
              <a:rPr lang="ko-KR" altLang="en-US" dirty="0" err="1"/>
              <a:t>사용하는게</a:t>
            </a:r>
            <a:r>
              <a:rPr lang="ko-KR" altLang="en-US" dirty="0"/>
              <a:t> 좋다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문자열 내부에서 따옴표를 사용할 때</a:t>
            </a:r>
            <a:r>
              <a:rPr lang="en-US" altLang="ko-KR" dirty="0"/>
              <a:t>, </a:t>
            </a:r>
            <a:r>
              <a:rPr lang="ko-KR" altLang="en-US" dirty="0"/>
              <a:t>두가지 다 사용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“This is ‘String’”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480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52F3F-A251-489D-9A7F-31034F9C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이스케이프문자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9A2B3-9281-4AC2-B236-0DF26FF3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52550"/>
            <a:ext cx="8915400" cy="4558672"/>
          </a:xfrm>
        </p:spPr>
        <p:txBody>
          <a:bodyPr/>
          <a:lstStyle/>
          <a:p>
            <a:r>
              <a:rPr lang="ko-KR" altLang="en-US" dirty="0"/>
              <a:t>특수한 기능을 수행하는 문자 </a:t>
            </a:r>
            <a:r>
              <a:rPr lang="en-US" altLang="ko-KR" dirty="0"/>
              <a:t>\</a:t>
            </a:r>
          </a:p>
          <a:p>
            <a:endParaRPr lang="en-US" altLang="ko-KR" dirty="0"/>
          </a:p>
          <a:p>
            <a:r>
              <a:rPr lang="ko-KR" altLang="en-US" dirty="0"/>
              <a:t>자주 사용하는 이스케이프 문자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5688142-ED99-472E-B26C-0A0A018CC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49099"/>
              </p:ext>
            </p:extLst>
          </p:nvPr>
        </p:nvGraphicFramePr>
        <p:xfrm>
          <a:off x="2739366" y="263344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052846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76324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이스케이프 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499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수평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3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줄바꿈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7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작은 따옴표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7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큰 따옴표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79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\\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역슬래시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489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7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215DB-62A6-4760-8487-A94082EF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연결 연산자과 템플릿 문자열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1A44F-3E0B-4288-9C9E-98DA19F4F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76400"/>
            <a:ext cx="8915400" cy="4234822"/>
          </a:xfrm>
        </p:spPr>
        <p:txBody>
          <a:bodyPr/>
          <a:lstStyle/>
          <a:p>
            <a:r>
              <a:rPr lang="ko-KR" altLang="en-US" dirty="0"/>
              <a:t>문자 연결 연산자 </a:t>
            </a:r>
            <a:r>
              <a:rPr lang="en-US" altLang="ko-KR" dirty="0"/>
              <a:t>: +</a:t>
            </a:r>
          </a:p>
          <a:p>
            <a:r>
              <a:rPr lang="ko-KR" altLang="en-US" dirty="0"/>
              <a:t>템플릿 문자열 </a:t>
            </a:r>
            <a:r>
              <a:rPr lang="en-US" altLang="ko-KR" dirty="0"/>
              <a:t>: </a:t>
            </a:r>
            <a:r>
              <a:rPr lang="ko-KR" altLang="en-US" dirty="0"/>
              <a:t>문자열안에 </a:t>
            </a:r>
            <a:r>
              <a:rPr lang="en-US" altLang="ko-KR" dirty="0"/>
              <a:t>${} </a:t>
            </a:r>
            <a:r>
              <a:rPr lang="ko-KR" altLang="en-US" dirty="0"/>
              <a:t>사용하여 표현식을 넣을 수 있다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‘52 + 273 =${52+273}’</a:t>
            </a:r>
          </a:p>
        </p:txBody>
      </p:sp>
    </p:spTree>
    <p:extLst>
      <p:ext uri="{BB962C8B-B14F-4D97-AF65-F5344CB8AC3E}">
        <p14:creationId xmlns:p14="http://schemas.microsoft.com/office/powerpoint/2010/main" val="6575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FBE21-7A9F-4DCC-91D7-863AE3B5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1DE2F-6480-4E60-A428-CA1F5A50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크롬 개발자 도구</a:t>
            </a:r>
            <a:r>
              <a:rPr lang="en-US" altLang="ko-KR" dirty="0"/>
              <a:t>-console</a:t>
            </a:r>
            <a:r>
              <a:rPr lang="ko-KR" altLang="en-US" dirty="0"/>
              <a:t>에서</a:t>
            </a:r>
            <a:r>
              <a:rPr lang="en-US" altLang="ko-KR" dirty="0"/>
              <a:t>“</a:t>
            </a:r>
            <a:r>
              <a:rPr lang="ko-KR" altLang="en-US" dirty="0"/>
              <a:t>반갑습니다</a:t>
            </a:r>
            <a:r>
              <a:rPr lang="en-US" altLang="ko-KR" dirty="0"/>
              <a:t>”＂</a:t>
            </a:r>
            <a:r>
              <a:rPr lang="ko-KR" altLang="en-US" dirty="0"/>
              <a:t>홍길동입니다</a:t>
            </a:r>
            <a:r>
              <a:rPr lang="en-US" altLang="ko-KR" dirty="0"/>
              <a:t>” </a:t>
            </a:r>
            <a:r>
              <a:rPr lang="ko-KR" altLang="en-US" dirty="0"/>
              <a:t>를 문자연결 연산자를 이용하여 연결하여 출력하세요</a:t>
            </a:r>
            <a:endParaRPr lang="en-US" altLang="ko-KR" dirty="0"/>
          </a:p>
          <a:p>
            <a:r>
              <a:rPr lang="en-US" altLang="ko-KR" dirty="0"/>
              <a:t>console.log</a:t>
            </a:r>
            <a:r>
              <a:rPr lang="ko-KR" altLang="en-US" dirty="0"/>
              <a:t>를 이용하여 이스케이프 문자를 이용해서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줄바꿈해서</a:t>
            </a:r>
            <a:r>
              <a:rPr lang="ko-KR" altLang="en-US" dirty="0"/>
              <a:t> </a:t>
            </a:r>
            <a:r>
              <a:rPr lang="ko-KR" altLang="en-US" dirty="0" smtClean="0"/>
              <a:t>출력하세요 </a:t>
            </a:r>
            <a:r>
              <a:rPr lang="en-US" altLang="ko-KR" dirty="0" smtClean="0"/>
              <a:t>+</a:t>
            </a:r>
            <a:r>
              <a:rPr lang="ko-KR" altLang="en-US" dirty="0" smtClean="0"/>
              <a:t>반갑습니다 앞에 </a:t>
            </a:r>
            <a:r>
              <a:rPr lang="en-US" altLang="ko-KR" dirty="0" smtClean="0"/>
              <a:t>tap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r>
              <a:rPr lang="ko-KR" altLang="en-US" dirty="0"/>
              <a:t>문자열안에 표현식을 넣어</a:t>
            </a:r>
            <a:r>
              <a:rPr lang="en-US" altLang="ko-KR" dirty="0" smtClean="0"/>
              <a:t>`` ${} 100</a:t>
            </a:r>
            <a:r>
              <a:rPr lang="en-US" altLang="ko-KR" dirty="0"/>
              <a:t>* 273 +23 </a:t>
            </a:r>
            <a:r>
              <a:rPr lang="ko-KR" altLang="en-US" dirty="0"/>
              <a:t>식과 답을 같이 출력하세요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A1072-D7EE-4034-865D-71AAA79D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52" y="1663457"/>
            <a:ext cx="2790454" cy="346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C7459D-3BDD-4A49-88B3-97CD73F6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396" y="2733566"/>
            <a:ext cx="1817918" cy="632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9154CD-AD33-465C-A426-A709647C6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954" y="4061319"/>
            <a:ext cx="3511360" cy="5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A3715-AE6F-4EAD-89CF-453BF678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B7CE5-96EE-48E6-8D26-63B8147B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12277"/>
            <a:ext cx="8915400" cy="4398945"/>
          </a:xfrm>
        </p:spPr>
        <p:txBody>
          <a:bodyPr/>
          <a:lstStyle/>
          <a:p>
            <a:r>
              <a:rPr lang="ko-KR" altLang="en-US" dirty="0"/>
              <a:t>참과 거짓 표현 </a:t>
            </a:r>
            <a:r>
              <a:rPr lang="en-US" altLang="ko-KR" dirty="0"/>
              <a:t>true / false</a:t>
            </a:r>
          </a:p>
          <a:p>
            <a:r>
              <a:rPr lang="ko-KR" altLang="en-US" dirty="0"/>
              <a:t>참과 거짓을 확인 하는 방법</a:t>
            </a:r>
            <a:endParaRPr lang="en-US" altLang="ko-KR" dirty="0"/>
          </a:p>
          <a:p>
            <a:pPr lvl="1"/>
            <a:r>
              <a:rPr lang="en-US" altLang="ko-KR" dirty="0"/>
              <a:t>5&lt;20 : </a:t>
            </a:r>
            <a:r>
              <a:rPr lang="ko-KR" altLang="en-US" dirty="0"/>
              <a:t>참</a:t>
            </a:r>
            <a:endParaRPr lang="en-US" altLang="ko-KR" dirty="0"/>
          </a:p>
          <a:p>
            <a:pPr lvl="1"/>
            <a:r>
              <a:rPr lang="en-US" altLang="ko-KR" dirty="0"/>
              <a:t>5&gt;20 : </a:t>
            </a:r>
            <a:r>
              <a:rPr lang="ko-KR" altLang="en-US" dirty="0"/>
              <a:t>거짓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6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23FD4-32E8-4390-9188-330DF272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6CD91-487A-493E-92A0-2CB2E990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4354"/>
            <a:ext cx="8915400" cy="4486868"/>
          </a:xfrm>
        </p:spPr>
        <p:txBody>
          <a:bodyPr/>
          <a:lstStyle/>
          <a:p>
            <a:r>
              <a:rPr lang="ko-KR" altLang="en-US" dirty="0"/>
              <a:t>크기를 비교하는 연상자로 참과 거짓 값을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smtClean="0"/>
              <a:t>==, != </a:t>
            </a:r>
            <a:r>
              <a:rPr lang="ko-KR" altLang="en-US" dirty="0" smtClean="0"/>
              <a:t>연산자는 문자열에도 사용이 가능하다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2FE004A-ECA4-45C6-B729-7F623752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703589"/>
              </p:ext>
            </p:extLst>
          </p:nvPr>
        </p:nvGraphicFramePr>
        <p:xfrm>
          <a:off x="3200400" y="2369848"/>
          <a:ext cx="751681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8406">
                  <a:extLst>
                    <a:ext uri="{9D8B030D-6E8A-4147-A177-3AD203B41FA5}">
                      <a16:colId xmlns:a16="http://schemas.microsoft.com/office/drawing/2014/main" val="3119268976"/>
                    </a:ext>
                  </a:extLst>
                </a:gridCol>
                <a:gridCol w="3758406">
                  <a:extLst>
                    <a:ext uri="{9D8B030D-6E8A-4147-A177-3AD203B41FA5}">
                      <a16:colId xmlns:a16="http://schemas.microsoft.com/office/drawing/2014/main" val="398633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56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같습니다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2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!=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다릅니다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2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왼쪽 피연산자가 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770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피연산자가 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98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왼쪽 피연산자가 크거나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1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피연산자가 크거나 같다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506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EB4E5-2C3B-46EB-8DA0-FC2DC30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C8152-E941-4253-A635-C023DC14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6769"/>
            <a:ext cx="8915400" cy="4504453"/>
          </a:xfrm>
        </p:spPr>
        <p:txBody>
          <a:bodyPr/>
          <a:lstStyle/>
          <a:p>
            <a:r>
              <a:rPr lang="en-US" altLang="ko-KR" dirty="0"/>
              <a:t>bool</a:t>
            </a:r>
            <a:r>
              <a:rPr lang="ko-KR" altLang="en-US" dirty="0"/>
              <a:t> 값 </a:t>
            </a:r>
            <a:r>
              <a:rPr lang="ko-KR" altLang="en-US" dirty="0" err="1" smtClean="0"/>
              <a:t>끼리는</a:t>
            </a:r>
            <a:r>
              <a:rPr lang="ko-KR" altLang="en-US" dirty="0" smtClean="0"/>
              <a:t> </a:t>
            </a:r>
            <a:r>
              <a:rPr lang="ko-KR" altLang="en-US" dirty="0"/>
              <a:t>논리 연산자를 사용하여 결과값을 만들 수 있다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DBC4F00-127E-4F30-991B-6EADE4971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856199"/>
              </p:ext>
            </p:extLst>
          </p:nvPr>
        </p:nvGraphicFramePr>
        <p:xfrm>
          <a:off x="2774203" y="194597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173">
                  <a:extLst>
                    <a:ext uri="{9D8B030D-6E8A-4147-A177-3AD203B41FA5}">
                      <a16:colId xmlns:a16="http://schemas.microsoft.com/office/drawing/2014/main" val="1045892579"/>
                    </a:ext>
                  </a:extLst>
                </a:gridCol>
                <a:gridCol w="6053827">
                  <a:extLst>
                    <a:ext uri="{9D8B030D-6E8A-4147-A177-3AD203B41FA5}">
                      <a16:colId xmlns:a16="http://schemas.microsoft.com/office/drawing/2014/main" val="2658025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15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!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 부정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아니다 </a:t>
                      </a:r>
                      <a:r>
                        <a:rPr lang="en-US" altLang="ko-KR" dirty="0"/>
                        <a:t>not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68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||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 </a:t>
                      </a:r>
                      <a:r>
                        <a:rPr lang="ko-KR" altLang="en-US" dirty="0" smtClean="0"/>
                        <a:t>합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01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&amp;&amp;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논리 곱 </a:t>
                      </a:r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그리고 </a:t>
                      </a:r>
                      <a:r>
                        <a:rPr lang="en-US" altLang="ko-KR" dirty="0"/>
                        <a:t>and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29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4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9B31B-8A78-4C69-82DB-44116B83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bool </a:t>
            </a:r>
            <a:r>
              <a:rPr lang="ko-KR" altLang="en-US" dirty="0"/>
              <a:t>실습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F1E28-1F34-4268-BD53-E005DBEB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4354"/>
            <a:ext cx="8915400" cy="4486868"/>
          </a:xfrm>
        </p:spPr>
        <p:txBody>
          <a:bodyPr/>
          <a:lstStyle/>
          <a:p>
            <a:r>
              <a:rPr lang="ko-KR" altLang="en-US" dirty="0" smtClean="0"/>
              <a:t>비교</a:t>
            </a:r>
            <a:r>
              <a:rPr lang="en-US" altLang="ko-KR" dirty="0" smtClean="0"/>
              <a:t>/</a:t>
            </a:r>
            <a:r>
              <a:rPr lang="ko-KR" altLang="en-US" dirty="0" smtClean="0"/>
              <a:t>논리 연산자를 </a:t>
            </a:r>
            <a:r>
              <a:rPr lang="ko-KR" altLang="en-US" dirty="0" smtClean="0"/>
              <a:t>사용해서 결과값이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가 나올 수 있는 표현식을 서로 다른 연산자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사용하여 만드세요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” “hi”</a:t>
            </a:r>
            <a:r>
              <a:rPr lang="ko-KR" altLang="en-US" dirty="0" smtClean="0"/>
              <a:t>를 비교했을 때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가 나오게 만드세요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True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false </a:t>
            </a:r>
            <a:r>
              <a:rPr lang="ko-KR" altLang="en-US" dirty="0" smtClean="0"/>
              <a:t>값을 논리 연산자로 계산했을 때 결과가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출력이 되려면 어떤 연산자를 쓰면 되는 지 확인하세요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3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88456-1734-4050-9E35-E6D873CFA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DB0C21-C291-4930-AFF2-3A51B4A46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9F9D-C18A-4087-A862-CC52F4AD2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5400" kern="0" spc="0" dirty="0" err="1">
                <a:solidFill>
                  <a:srgbClr val="000000"/>
                </a:solidFill>
                <a:effectLst/>
              </a:rPr>
              <a:t>자바스크립트란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09BE9B-4679-42E9-9A66-8346938D20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256E5-21D3-48BE-BC70-985E5118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774C70-E2F4-48E1-86CC-8759A7CD7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59523"/>
            <a:ext cx="8915400" cy="4451699"/>
          </a:xfrm>
        </p:spPr>
        <p:txBody>
          <a:bodyPr/>
          <a:lstStyle/>
          <a:p>
            <a:r>
              <a:rPr lang="ko-KR" altLang="en-US" dirty="0"/>
              <a:t>값을 저장할 때 사용하는 식별자</a:t>
            </a:r>
            <a:endParaRPr lang="en-US" altLang="ko-KR" dirty="0"/>
          </a:p>
          <a:p>
            <a:r>
              <a:rPr lang="ko-KR" altLang="en-US" dirty="0" err="1"/>
              <a:t>숫자뿐만</a:t>
            </a:r>
            <a:r>
              <a:rPr lang="ko-KR" altLang="en-US" dirty="0"/>
              <a:t> 아니라 모든 자료형 저장가능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변수 선언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값 할당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90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F9547-DBF5-4993-AD16-E26A43D5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할당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7B7B4E-D983-43CF-B2BB-FE0CFDE4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6769"/>
            <a:ext cx="8915400" cy="4504453"/>
          </a:xfrm>
        </p:spPr>
        <p:txBody>
          <a:bodyPr/>
          <a:lstStyle/>
          <a:p>
            <a:r>
              <a:rPr lang="en-US" altLang="ko-KR" b="1" dirty="0"/>
              <a:t>let</a:t>
            </a:r>
            <a:r>
              <a:rPr lang="en-US" altLang="ko-KR" dirty="0"/>
              <a:t> </a:t>
            </a:r>
            <a:r>
              <a:rPr lang="ko-KR" altLang="en-US" dirty="0"/>
              <a:t>식별자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let pi; //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pi = 3.14;  //</a:t>
            </a:r>
            <a:r>
              <a:rPr lang="ko-KR" altLang="en-US" dirty="0"/>
              <a:t>할당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초기화</a:t>
            </a:r>
            <a:endParaRPr lang="en-US" altLang="ko-KR" dirty="0"/>
          </a:p>
          <a:p>
            <a:r>
              <a:rPr lang="en-US" altLang="ko-KR" dirty="0"/>
              <a:t>let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 </a:t>
            </a:r>
            <a:r>
              <a:rPr lang="en-US" altLang="ko-KR" dirty="0"/>
              <a:t>= 3.14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715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1F7BD-EB92-4BC9-AED9-680996D7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이름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7CE6F-9AC6-4E6E-BF27-2F712FE74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식별자 규칙을 따라서 생성</a:t>
            </a:r>
          </a:p>
        </p:txBody>
      </p:sp>
    </p:spTree>
    <p:extLst>
      <p:ext uri="{BB962C8B-B14F-4D97-AF65-F5344CB8AC3E}">
        <p14:creationId xmlns:p14="http://schemas.microsoft.com/office/powerpoint/2010/main" val="17398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7AB02-CDD9-46D7-930B-1B3A7892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8251D-92DF-4726-9FAC-B705C4C52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6769"/>
            <a:ext cx="8915400" cy="4504453"/>
          </a:xfrm>
        </p:spPr>
        <p:txBody>
          <a:bodyPr/>
          <a:lstStyle/>
          <a:p>
            <a:r>
              <a:rPr lang="ko-KR" altLang="en-US" dirty="0" smtClean="0"/>
              <a:t>크롬 개발자 도구에서 확인</a:t>
            </a:r>
            <a:endParaRPr lang="en-US" altLang="ko-KR" dirty="0" smtClean="0"/>
          </a:p>
          <a:p>
            <a:r>
              <a:rPr lang="ko-KR" altLang="en-US" dirty="0" smtClean="0"/>
              <a:t>사람에 대한 정보 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홍길동</a:t>
            </a:r>
            <a:r>
              <a:rPr lang="en-US" altLang="ko-KR" dirty="0" smtClean="0"/>
              <a:t>”, 20, “010-123-4567”</a:t>
            </a:r>
            <a:br>
              <a:rPr lang="en-US" altLang="ko-KR" dirty="0" smtClean="0"/>
            </a:br>
            <a:r>
              <a:rPr lang="ko-KR" altLang="en-US" dirty="0" smtClean="0"/>
              <a:t>세 개의 값을 변수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할당하세요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“</a:t>
            </a:r>
            <a:r>
              <a:rPr lang="ko-KR" altLang="en-US" dirty="0" smtClean="0"/>
              <a:t>홍길동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이라는 값이 들어간 변수에 다른 이름인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성춘향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할당한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결과를 출력하세요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6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E61FA-7C11-4577-94A9-D344D294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55240-6E38-42E6-82D0-AD15CB11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18846"/>
            <a:ext cx="8915400" cy="4592376"/>
          </a:xfrm>
        </p:spPr>
        <p:txBody>
          <a:bodyPr/>
          <a:lstStyle/>
          <a:p>
            <a:r>
              <a:rPr lang="ko-KR" altLang="en-US" dirty="0" smtClean="0"/>
              <a:t>식별자이름이 </a:t>
            </a:r>
            <a:r>
              <a:rPr lang="en-US" altLang="ko-KR" dirty="0" smtClean="0"/>
              <a:t>hi</a:t>
            </a:r>
            <a:r>
              <a:rPr lang="ko-KR" altLang="en-US" dirty="0" smtClean="0"/>
              <a:t>인 변수를 만들어 </a:t>
            </a:r>
            <a:r>
              <a:rPr lang="en-US" altLang="ko-KR" dirty="0" smtClean="0"/>
              <a:t>“hello world” </a:t>
            </a:r>
            <a:r>
              <a:rPr lang="ko-KR" altLang="en-US" dirty="0" smtClean="0"/>
              <a:t>로 초기화 한 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 smtClean="0"/>
              <a:t>식별자를</a:t>
            </a:r>
            <a:r>
              <a:rPr lang="ko-KR" altLang="en-US" dirty="0" smtClean="0"/>
              <a:t> 사용해서 문자열을 </a:t>
            </a:r>
            <a:r>
              <a:rPr lang="ko-KR" altLang="en-US" dirty="0" err="1" smtClean="0"/>
              <a:t>출력하시오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n</a:t>
            </a:r>
            <a:r>
              <a:rPr lang="en-US" altLang="ko-KR" dirty="0" smtClean="0"/>
              <a:t>um1 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num2 </a:t>
            </a:r>
            <a:r>
              <a:rPr lang="ko-KR" altLang="en-US" dirty="0" smtClean="0"/>
              <a:t>에 각각의 수를 할당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두 수를 더한 결과를 </a:t>
            </a:r>
            <a:r>
              <a:rPr lang="ko-KR" altLang="en-US" dirty="0" smtClean="0"/>
              <a:t>출력하세요</a:t>
            </a:r>
            <a:endParaRPr lang="en-US" altLang="ko-KR" dirty="0"/>
          </a:p>
          <a:p>
            <a:r>
              <a:rPr lang="en-US" altLang="ko-KR" dirty="0" err="1" smtClean="0"/>
              <a:t>currentHumidity</a:t>
            </a:r>
            <a:r>
              <a:rPr lang="en-US" altLang="ko-KR" dirty="0" smtClean="0"/>
              <a:t> = 70 //</a:t>
            </a:r>
            <a:r>
              <a:rPr lang="ko-KR" altLang="en-US" dirty="0" err="1" smtClean="0"/>
              <a:t>현재습도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rainHumidity</a:t>
            </a:r>
            <a:r>
              <a:rPr lang="en-US" altLang="ko-KR" dirty="0" smtClean="0"/>
              <a:t> = 65 // </a:t>
            </a:r>
            <a:r>
              <a:rPr lang="ko-KR" altLang="en-US" dirty="0" smtClean="0"/>
              <a:t>비올 때 습도 두개의 변수 값을 비교하여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isRain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할당한 후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인지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인지 확인하세요 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899" y="1724138"/>
            <a:ext cx="2819794" cy="714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360" y="2498145"/>
            <a:ext cx="228631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00446-03E6-4ADE-BFCE-39332AC0F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 외 연산자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6BCFEC-33B3-43AA-A871-5F8DFA208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47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68905-C2FC-45AE-A847-4895706E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대입연산자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E47E8-F39A-48C4-B4F5-B09965895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6769"/>
            <a:ext cx="8915400" cy="4504453"/>
          </a:xfrm>
        </p:spPr>
        <p:txBody>
          <a:bodyPr/>
          <a:lstStyle/>
          <a:p>
            <a:r>
              <a:rPr lang="ko-KR" altLang="en-US" dirty="0" err="1" smtClean="0"/>
              <a:t>자료형에</a:t>
            </a:r>
            <a:r>
              <a:rPr lang="ko-KR" altLang="en-US" dirty="0" smtClean="0"/>
              <a:t> 적용하는 기본연산자와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연산자를 함께 사용</a:t>
            </a:r>
            <a:endParaRPr lang="en-US" altLang="ko-KR" dirty="0" smtClean="0"/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68278"/>
              </p:ext>
            </p:extLst>
          </p:nvPr>
        </p:nvGraphicFramePr>
        <p:xfrm>
          <a:off x="2589212" y="205391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7425270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3645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6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+=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숫자 덧셈 후 </a:t>
                      </a:r>
                      <a:r>
                        <a:rPr lang="ko-KR" altLang="en-US" dirty="0" err="1" smtClean="0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06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숫자 뺄셈 후 </a:t>
                      </a:r>
                      <a:r>
                        <a:rPr lang="ko-KR" altLang="en-US" dirty="0" err="1" smtClean="0"/>
                        <a:t>대입연산자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12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*</a:t>
                      </a:r>
                      <a:r>
                        <a:rPr lang="en-US" altLang="ko-KR" dirty="0" smtClean="0"/>
                        <a:t>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숫자 곱셈 후 </a:t>
                      </a:r>
                      <a:r>
                        <a:rPr lang="ko-KR" altLang="en-US" dirty="0" err="1" smtClean="0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36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숫자 나눗셈 후 </a:t>
                      </a:r>
                      <a:r>
                        <a:rPr lang="ko-KR" altLang="en-US" dirty="0" err="1" smtClean="0"/>
                        <a:t>대입연산자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51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5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CD0FD-A83B-405E-9EDB-974759BB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EC36D-CAF8-433F-91D4-16C22BD1B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4354"/>
            <a:ext cx="8915400" cy="4486868"/>
          </a:xfrm>
        </p:spPr>
        <p:txBody>
          <a:bodyPr/>
          <a:lstStyle/>
          <a:p>
            <a:r>
              <a:rPr lang="ko-KR" altLang="en-US" dirty="0" smtClean="0"/>
              <a:t>단항연산자로 변수 앞과 뒤에 사용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73556"/>
              </p:ext>
            </p:extLst>
          </p:nvPr>
        </p:nvGraphicFramePr>
        <p:xfrm>
          <a:off x="2589212" y="190221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51061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80265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451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변수 </a:t>
                      </a:r>
                      <a:r>
                        <a:rPr lang="en-US" altLang="ko-KR" dirty="0" smtClean="0"/>
                        <a:t>++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ko-KR" altLang="en-US" dirty="0" err="1" smtClean="0"/>
                        <a:t>변수값에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 </a:t>
                      </a:r>
                      <a:r>
                        <a:rPr lang="ko-KR" altLang="en-US" dirty="0" smtClean="0"/>
                        <a:t>더함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후위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++</a:t>
                      </a:r>
                      <a:r>
                        <a:rPr lang="ko-KR" altLang="en-US" dirty="0" smtClean="0"/>
                        <a:t>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ko-KR" altLang="en-US" dirty="0" err="1" smtClean="0"/>
                        <a:t>변수값에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 </a:t>
                      </a:r>
                      <a:r>
                        <a:rPr lang="ko-KR" altLang="en-US" dirty="0" smtClean="0"/>
                        <a:t>더함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전위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9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변수</a:t>
                      </a:r>
                      <a:r>
                        <a:rPr lang="en-US" altLang="ko-KR" dirty="0" smtClean="0"/>
                        <a:t>--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ko-KR" altLang="en-US" dirty="0" err="1" smtClean="0"/>
                        <a:t>변수값에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 </a:t>
                      </a:r>
                      <a:r>
                        <a:rPr lang="ko-KR" altLang="en-US" dirty="0" smtClean="0"/>
                        <a:t>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후위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0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</a:t>
                      </a:r>
                      <a:r>
                        <a:rPr lang="ko-KR" altLang="en-US" dirty="0" smtClean="0"/>
                        <a:t>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기존 </a:t>
                      </a:r>
                      <a:r>
                        <a:rPr lang="ko-KR" altLang="en-US" dirty="0" err="1" smtClean="0"/>
                        <a:t>변수값에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 </a:t>
                      </a:r>
                      <a:r>
                        <a:rPr lang="ko-KR" altLang="en-US" dirty="0" smtClean="0"/>
                        <a:t>뺌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전위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948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43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2EF8A-36C5-4136-9DFA-E3EA5035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연산자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087AF3-1C6F-4B9C-AEE2-A16D3B893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12277"/>
            <a:ext cx="8915400" cy="4398945"/>
          </a:xfrm>
        </p:spPr>
        <p:txBody>
          <a:bodyPr/>
          <a:lstStyle/>
          <a:p>
            <a:r>
              <a:rPr lang="en-US" altLang="ko-KR" dirty="0" err="1" smtClean="0"/>
              <a:t>sumNum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sumNum</a:t>
            </a:r>
            <a:r>
              <a:rPr lang="en-US" altLang="ko-KR" dirty="0" smtClean="0"/>
              <a:t> + 1 </a:t>
            </a:r>
            <a:r>
              <a:rPr lang="ko-KR" altLang="en-US" dirty="0" smtClean="0"/>
              <a:t>을 복합대입연산자와 증감연산자로 표현하세요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75DFE-33B6-4AF6-BD9A-FEFC86CB1C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특수 자료형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266315-58DC-454A-B476-63B0F829C3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1F185-1D5A-4802-8B6C-3ADCC848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웹표준언어인 자바스크립트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E8446E-2CC1-41F4-B9F5-8B77B63E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24763"/>
            <a:ext cx="8915400" cy="4486459"/>
          </a:xfrm>
        </p:spPr>
        <p:txBody>
          <a:bodyPr/>
          <a:lstStyle/>
          <a:p>
            <a:r>
              <a:rPr lang="ko-KR" altLang="en-US" dirty="0"/>
              <a:t>스크립트 언어 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컴파일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(compile)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을 하지 않고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404040"/>
                </a:solidFill>
                <a:effectLst/>
                <a:latin typeface="-apple-system"/>
              </a:rPr>
              <a:t>작성해서 바로 실행시킬 수 있는 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1"/>
            <a:r>
              <a:rPr lang="ko-KR" altLang="en-US" dirty="0"/>
              <a:t>컴파일러</a:t>
            </a:r>
            <a:r>
              <a:rPr lang="en-US" altLang="ko-KR" dirty="0"/>
              <a:t>: </a:t>
            </a:r>
            <a:r>
              <a:rPr lang="ko-KR" altLang="en-US" dirty="0"/>
              <a:t>프로그래밍 언어를 실행하는 과정에서 실행파일로 변환하는 번역기</a:t>
            </a:r>
            <a:endParaRPr lang="en-US" altLang="ko-KR" dirty="0"/>
          </a:p>
          <a:p>
            <a:r>
              <a:rPr lang="ko-KR" altLang="en-US" dirty="0"/>
              <a:t>객체 지향 언어 </a:t>
            </a:r>
            <a:r>
              <a:rPr lang="en-US" altLang="ko-KR" dirty="0"/>
              <a:t>: </a:t>
            </a:r>
            <a:r>
              <a:rPr lang="ko-KR" altLang="en-US" dirty="0"/>
              <a:t>명령어 중심에서 </a:t>
            </a:r>
            <a:r>
              <a:rPr lang="en-US" altLang="ko-KR" dirty="0"/>
              <a:t>&gt; </a:t>
            </a:r>
            <a:r>
              <a:rPr lang="ko-KR" altLang="en-US" dirty="0"/>
              <a:t>객체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</a:t>
            </a:r>
            <a:r>
              <a:rPr lang="ko-KR" altLang="en-US" dirty="0"/>
              <a:t>속성의 모임</a:t>
            </a:r>
            <a:r>
              <a:rPr lang="en-US" altLang="ko-KR" dirty="0"/>
              <a:t>)</a:t>
            </a:r>
            <a:r>
              <a:rPr lang="ko-KR" altLang="en-US" dirty="0"/>
              <a:t>중심</a:t>
            </a:r>
            <a:endParaRPr lang="en-US" altLang="ko-KR" dirty="0"/>
          </a:p>
          <a:p>
            <a:r>
              <a:rPr lang="ko-KR" altLang="en-US" dirty="0"/>
              <a:t>동적 웹 브라우저용 </a:t>
            </a:r>
            <a:r>
              <a:rPr lang="en-US" altLang="ko-KR" dirty="0"/>
              <a:t>: </a:t>
            </a:r>
            <a:r>
              <a:rPr lang="ko-KR" altLang="en-US" dirty="0"/>
              <a:t>자동으로 움직이게 할 수 있는</a:t>
            </a:r>
            <a:endParaRPr lang="en-US" altLang="ko-KR" dirty="0"/>
          </a:p>
          <a:p>
            <a:r>
              <a:rPr lang="ko-KR" altLang="en-US" dirty="0"/>
              <a:t>클라이언트 </a:t>
            </a:r>
            <a:r>
              <a:rPr lang="en-US" altLang="ko-KR" dirty="0"/>
              <a:t>side </a:t>
            </a:r>
            <a:r>
              <a:rPr lang="ko-KR" altLang="en-US" dirty="0"/>
              <a:t>언어 </a:t>
            </a:r>
            <a:r>
              <a:rPr lang="en-US" altLang="ko-KR" dirty="0"/>
              <a:t>: html</a:t>
            </a:r>
            <a:r>
              <a:rPr lang="ko-KR" altLang="en-US" dirty="0"/>
              <a:t>과 함께 </a:t>
            </a:r>
            <a:r>
              <a:rPr lang="ko-KR" altLang="en-US" dirty="0" err="1"/>
              <a:t>클라이언트쪽으로</a:t>
            </a:r>
            <a:r>
              <a:rPr lang="ko-KR" altLang="en-US" dirty="0"/>
              <a:t> 다운받아져서 실행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E331A6-F484-4EA9-812D-3B965CF9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004" y="3923173"/>
            <a:ext cx="6525536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6D111-EADC-4E93-BDEE-9EE8807C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undefined </a:t>
            </a:r>
            <a:r>
              <a:rPr lang="ko-KR" altLang="en-US" dirty="0"/>
              <a:t>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D905C-E164-45EE-92CC-F657E777D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65031"/>
            <a:ext cx="8915400" cy="4346191"/>
          </a:xfrm>
        </p:spPr>
        <p:txBody>
          <a:bodyPr/>
          <a:lstStyle/>
          <a:p>
            <a:r>
              <a:rPr lang="ko-KR" altLang="en-US" dirty="0" smtClean="0"/>
              <a:t>값이 할당되어 있지 않음</a:t>
            </a:r>
            <a:endParaRPr lang="en-US" altLang="ko-KR" dirty="0" smtClean="0"/>
          </a:p>
          <a:p>
            <a:r>
              <a:rPr lang="ko-KR" altLang="en-US" dirty="0" smtClean="0"/>
              <a:t>변수는 선언했으나 초기화되지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94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C54E5-E49A-47AA-B60C-E91E1F936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6D627-3219-4F39-B64D-E72D682F8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2615"/>
            <a:ext cx="8915400" cy="4328607"/>
          </a:xfrm>
        </p:spPr>
        <p:txBody>
          <a:bodyPr/>
          <a:lstStyle/>
          <a:p>
            <a:r>
              <a:rPr lang="ko-KR" altLang="en-US" dirty="0" smtClean="0"/>
              <a:t>공백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ko-KR" altLang="en-US" dirty="0"/>
              <a:t>값이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r>
              <a:rPr lang="ko-KR" altLang="en-US" dirty="0" smtClean="0"/>
              <a:t>의도적으로 값이 없음을 표현할 때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0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0E609-CC86-40BC-8A15-C4086744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표현가능한 숫자의 의미 값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5C3D6E-C2D2-4B36-939D-10A09B6E4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94692"/>
            <a:ext cx="8915400" cy="4416530"/>
          </a:xfrm>
        </p:spPr>
        <p:txBody>
          <a:bodyPr/>
          <a:lstStyle/>
          <a:p>
            <a:r>
              <a:rPr lang="en-US" altLang="ko-KR" dirty="0" smtClean="0"/>
              <a:t>Infinity : +-</a:t>
            </a:r>
            <a:r>
              <a:rPr lang="ko-KR" altLang="en-US" dirty="0" smtClean="0"/>
              <a:t>무한대</a:t>
            </a:r>
            <a:endParaRPr lang="en-US" altLang="ko-KR" dirty="0"/>
          </a:p>
          <a:p>
            <a:r>
              <a:rPr lang="en-US" altLang="ko-KR" dirty="0"/>
              <a:t>undefined</a:t>
            </a:r>
          </a:p>
          <a:p>
            <a:r>
              <a:rPr lang="en-US" altLang="ko-KR" dirty="0" err="1"/>
              <a:t>NaN</a:t>
            </a:r>
            <a:r>
              <a:rPr lang="en-US" altLang="ko-KR" dirty="0"/>
              <a:t>(Not-a-Number)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45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E5469-075B-449A-9713-EC0C427C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 검사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8E265-6845-41AC-A801-7ED0A9AC8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77108"/>
            <a:ext cx="8915400" cy="4434114"/>
          </a:xfrm>
        </p:spPr>
        <p:txBody>
          <a:bodyPr/>
          <a:lstStyle/>
          <a:p>
            <a:r>
              <a:rPr lang="ko-KR" altLang="en-US" dirty="0" smtClean="0"/>
              <a:t>하나의 변수 안에 다양한 </a:t>
            </a:r>
            <a:r>
              <a:rPr lang="ko-KR" altLang="en-US" dirty="0" err="1" smtClean="0"/>
              <a:t>자료형이</a:t>
            </a:r>
            <a:r>
              <a:rPr lang="ko-KR" altLang="en-US" dirty="0" smtClean="0"/>
              <a:t> 저장될 수 있음</a:t>
            </a:r>
            <a:endParaRPr lang="en-US" altLang="ko-KR" dirty="0" smtClean="0"/>
          </a:p>
          <a:p>
            <a:r>
              <a:rPr lang="en-US" altLang="ko-KR" dirty="0" err="1" smtClean="0"/>
              <a:t>typeof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확인할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85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5673F-4A86-4F1C-A6B7-56F01891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자료형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363A9-E9EA-4951-80CD-C3A084C2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70538"/>
            <a:ext cx="8915400" cy="4240684"/>
          </a:xfrm>
        </p:spPr>
        <p:txBody>
          <a:bodyPr/>
          <a:lstStyle/>
          <a:p>
            <a:r>
              <a:rPr lang="en-US" altLang="ko-KR" dirty="0" smtClean="0"/>
              <a:t>Number()</a:t>
            </a:r>
          </a:p>
          <a:p>
            <a:r>
              <a:rPr lang="en-US" altLang="ko-KR" dirty="0" smtClean="0"/>
              <a:t>String()</a:t>
            </a:r>
          </a:p>
          <a:p>
            <a:r>
              <a:rPr lang="en-US" altLang="ko-KR" dirty="0" smtClean="0"/>
              <a:t>Boolean()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1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7261B-3F81-4AB3-9C1E-2742576B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자료형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7881A4-D717-457B-93EF-317DCC210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6769"/>
            <a:ext cx="8915400" cy="4504453"/>
          </a:xfrm>
        </p:spPr>
        <p:txBody>
          <a:bodyPr/>
          <a:lstStyle/>
          <a:p>
            <a:r>
              <a:rPr lang="ko-KR" altLang="en-US" dirty="0" smtClean="0"/>
              <a:t>자바스크립트는 일부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상황에 따라 자동으로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r>
              <a:rPr lang="ko-KR" altLang="en-US" dirty="0" smtClean="0"/>
              <a:t>숫자와 문자열 사이에</a:t>
            </a:r>
            <a:r>
              <a:rPr lang="en-US" altLang="ko-KR" dirty="0" smtClean="0"/>
              <a:t>+ &gt; </a:t>
            </a:r>
            <a:r>
              <a:rPr lang="ko-KR" altLang="en-US" dirty="0" smtClean="0"/>
              <a:t>숫자가 자동으로 문자열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3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65B2D-B0A3-422C-9F00-833116D4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7DAA9-CBE8-43F0-AD33-91804F16B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71600"/>
            <a:ext cx="8915400" cy="4539622"/>
          </a:xfrm>
        </p:spPr>
        <p:txBody>
          <a:bodyPr/>
          <a:lstStyle/>
          <a:p>
            <a:r>
              <a:rPr lang="ko-KR" altLang="en-US" dirty="0"/>
              <a:t>상수 </a:t>
            </a:r>
            <a:r>
              <a:rPr lang="en-US" altLang="ko-KR" dirty="0"/>
              <a:t>: const </a:t>
            </a:r>
            <a:r>
              <a:rPr lang="ko-KR" altLang="en-US" dirty="0"/>
              <a:t>를 이용한 </a:t>
            </a:r>
            <a:r>
              <a:rPr lang="ko-KR" altLang="en-US" dirty="0" err="1"/>
              <a:t>바꿀수</a:t>
            </a:r>
            <a:r>
              <a:rPr lang="ko-KR" altLang="en-US" dirty="0"/>
              <a:t> 없는 </a:t>
            </a:r>
            <a:r>
              <a:rPr lang="ko-KR" altLang="en-US" dirty="0" err="1"/>
              <a:t>고정값</a:t>
            </a:r>
            <a:endParaRPr lang="en-US" altLang="ko-KR" dirty="0"/>
          </a:p>
          <a:p>
            <a:r>
              <a:rPr lang="ko-KR" altLang="en-US" dirty="0" err="1"/>
              <a:t>리터럴</a:t>
            </a:r>
            <a:r>
              <a:rPr lang="ko-KR" altLang="en-US" dirty="0"/>
              <a:t> </a:t>
            </a:r>
            <a:r>
              <a:rPr lang="en-US" altLang="ko-KR" dirty="0"/>
              <a:t>: 24, “</a:t>
            </a:r>
            <a:r>
              <a:rPr lang="ko-KR" altLang="en-US" dirty="0"/>
              <a:t>문자열</a:t>
            </a:r>
            <a:r>
              <a:rPr lang="en-US" altLang="ko-KR" dirty="0"/>
              <a:t>” </a:t>
            </a:r>
            <a:r>
              <a:rPr lang="ko-KR" altLang="en-US" dirty="0"/>
              <a:t>과 같은 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둘 다 사전적 뜻은 동일하지만 나눠서 사용하고있다</a:t>
            </a:r>
          </a:p>
        </p:txBody>
      </p:sp>
    </p:spTree>
    <p:extLst>
      <p:ext uri="{BB962C8B-B14F-4D97-AF65-F5344CB8AC3E}">
        <p14:creationId xmlns:p14="http://schemas.microsoft.com/office/powerpoint/2010/main" val="38248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0E834-A214-47D8-A7CA-B8C2843B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13ECF8-F101-49F7-A3A4-E663D5DF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77108"/>
            <a:ext cx="8915400" cy="4434114"/>
          </a:xfrm>
        </p:spPr>
        <p:txBody>
          <a:bodyPr/>
          <a:lstStyle/>
          <a:p>
            <a:r>
              <a:rPr lang="ko-KR" altLang="en-US" dirty="0" err="1" smtClean="0"/>
              <a:t>자료형과</a:t>
            </a:r>
            <a:r>
              <a:rPr lang="ko-KR" altLang="en-US" dirty="0" smtClean="0"/>
              <a:t> 그 값을 변환하지않고 비교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859117"/>
              </p:ext>
            </p:extLst>
          </p:nvPr>
        </p:nvGraphicFramePr>
        <p:xfrm>
          <a:off x="2712304" y="2030074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734309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3136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1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===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자료형과</a:t>
                      </a:r>
                      <a:r>
                        <a:rPr lang="ko-KR" altLang="en-US" dirty="0" smtClean="0"/>
                        <a:t> 그 값이 </a:t>
                      </a:r>
                      <a:r>
                        <a:rPr lang="ko-KR" altLang="en-US" dirty="0" err="1" smtClean="0"/>
                        <a:t>같을때</a:t>
                      </a:r>
                      <a:r>
                        <a:rPr lang="ko-KR" altLang="en-US" dirty="0" smtClean="0"/>
                        <a:t> 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78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!==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자료형과</a:t>
                      </a:r>
                      <a:r>
                        <a:rPr lang="ko-KR" altLang="en-US" dirty="0" smtClean="0"/>
                        <a:t> 그 값이 </a:t>
                      </a:r>
                      <a:r>
                        <a:rPr lang="ko-KR" altLang="en-US" dirty="0" err="1" smtClean="0"/>
                        <a:t>다를때</a:t>
                      </a:r>
                      <a:r>
                        <a:rPr lang="ko-KR" altLang="en-US" dirty="0" smtClean="0"/>
                        <a:t> 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72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8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20D2B-6218-4A11-9AE8-5A5D72D7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자료형 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FFC41-E85B-4465-8AAA-5E41A16C5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77108"/>
            <a:ext cx="8915400" cy="4434114"/>
          </a:xfrm>
        </p:spPr>
        <p:txBody>
          <a:bodyPr/>
          <a:lstStyle/>
          <a:p>
            <a:r>
              <a:rPr lang="en-US" altLang="ko-KR" dirty="0" err="1" smtClean="0"/>
              <a:t>num</a:t>
            </a:r>
            <a:r>
              <a:rPr lang="en-US" altLang="ko-KR" dirty="0" smtClean="0"/>
              <a:t>=10; text=“: </a:t>
            </a:r>
            <a:r>
              <a:rPr lang="ko-KR" altLang="en-US" dirty="0" smtClean="0"/>
              <a:t>숫자입니다</a:t>
            </a:r>
            <a:r>
              <a:rPr lang="en-US" altLang="ko-KR" dirty="0" smtClean="0"/>
              <a:t>”;</a:t>
            </a:r>
          </a:p>
          <a:p>
            <a:r>
              <a:rPr lang="en-US" altLang="ko-KR" dirty="0" err="1" smtClean="0"/>
              <a:t>Typeof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확인한 후에 두 변수를 더한 값을 </a:t>
            </a:r>
            <a:r>
              <a:rPr lang="en-US" altLang="ko-KR" dirty="0" err="1" smtClean="0"/>
              <a:t>numText</a:t>
            </a:r>
            <a:r>
              <a:rPr lang="ko-KR" altLang="en-US" dirty="0" smtClean="0"/>
              <a:t>에 할당하고 어떤 </a:t>
            </a:r>
            <a:r>
              <a:rPr lang="ko-KR" altLang="en-US" dirty="0" err="1" smtClean="0"/>
              <a:t>자료형인지</a:t>
            </a:r>
            <a:r>
              <a:rPr lang="ko-KR" altLang="en-US" dirty="0" smtClean="0"/>
              <a:t> 확인하세요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/>
              <a:t>MAX-WIDTH </a:t>
            </a:r>
            <a:r>
              <a:rPr lang="ko-KR" altLang="en-US" dirty="0"/>
              <a:t>을 값을 </a:t>
            </a:r>
            <a:r>
              <a:rPr lang="en-US" altLang="ko-KR" dirty="0"/>
              <a:t>2</a:t>
            </a:r>
            <a:r>
              <a:rPr lang="ko-KR" altLang="en-US" dirty="0"/>
              <a:t>을 가지고 있는 상수로 사용하기 위해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선언해주세요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6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E7BF5-24B0-43A1-99BB-59F86276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자료형 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F0E934-AFCE-4A3C-8819-7EC1A699B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6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4A1A9-A759-4E31-82D0-AA5495F8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자바스크립트로 할 수 있는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ADF7EA-599B-48D0-BC1F-0232E996C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88558"/>
            <a:ext cx="8915400" cy="4422664"/>
          </a:xfrm>
        </p:spPr>
        <p:txBody>
          <a:bodyPr/>
          <a:lstStyle/>
          <a:p>
            <a:r>
              <a:rPr lang="ko-KR" altLang="en-US" dirty="0"/>
              <a:t>웹 페이지개발 </a:t>
            </a:r>
            <a:r>
              <a:rPr lang="en-US" altLang="ko-KR" dirty="0"/>
              <a:t>– 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라이브러리로 단순화하여 개발가능</a:t>
            </a:r>
            <a:endParaRPr lang="en-US" altLang="ko-KR" dirty="0"/>
          </a:p>
          <a:p>
            <a:r>
              <a:rPr lang="ko-KR" altLang="en-US" dirty="0"/>
              <a:t>웹서버 개발 </a:t>
            </a:r>
            <a:r>
              <a:rPr lang="en-US" altLang="ko-KR" dirty="0"/>
              <a:t>– node.js</a:t>
            </a:r>
          </a:p>
          <a:p>
            <a:r>
              <a:rPr lang="ko-KR" altLang="en-US" dirty="0"/>
              <a:t>모바일 애플리케이션 개발 </a:t>
            </a:r>
            <a:r>
              <a:rPr lang="en-US" altLang="ko-KR" dirty="0"/>
              <a:t>– react.js</a:t>
            </a:r>
          </a:p>
          <a:p>
            <a:pPr lvl="1"/>
            <a:r>
              <a:rPr lang="ko-KR" altLang="en-US" dirty="0"/>
              <a:t>모바일 페이스북 </a:t>
            </a:r>
            <a:endParaRPr lang="en-US" altLang="ko-KR" dirty="0"/>
          </a:p>
          <a:p>
            <a:r>
              <a:rPr lang="ko-KR" altLang="en-US" dirty="0"/>
              <a:t>데스크톱 애플리케이션 </a:t>
            </a:r>
            <a:r>
              <a:rPr lang="en-US" altLang="ko-KR" dirty="0"/>
              <a:t>– electron </a:t>
            </a:r>
          </a:p>
          <a:p>
            <a:pPr lvl="1"/>
            <a:r>
              <a:rPr lang="ko-KR" altLang="en-US" dirty="0"/>
              <a:t>한글 홈페이지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9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66537-A5A6-4E6B-86AA-C493EAB9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C8B59-5033-4AD9-918F-E8DB10D7E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41939"/>
            <a:ext cx="8915400" cy="4791952"/>
          </a:xfrm>
        </p:spPr>
        <p:txBody>
          <a:bodyPr/>
          <a:lstStyle/>
          <a:p>
            <a:r>
              <a:rPr lang="ko-KR" altLang="en-US" dirty="0"/>
              <a:t>현재 무엇은 </a:t>
            </a:r>
            <a:r>
              <a:rPr lang="ko-KR" altLang="en-US" dirty="0" smtClean="0"/>
              <a:t>하는지 </a:t>
            </a:r>
            <a:r>
              <a:rPr lang="ko-KR" altLang="en-US" dirty="0"/>
              <a:t>알 수 있도록 메시지 출력</a:t>
            </a:r>
            <a:endParaRPr lang="en-US" altLang="ko-KR" dirty="0"/>
          </a:p>
          <a:p>
            <a:r>
              <a:rPr lang="en-US" altLang="ko-KR" dirty="0"/>
              <a:t>console.log() 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console </a:t>
            </a:r>
            <a:r>
              <a:rPr lang="ko-KR" altLang="en-US" dirty="0"/>
              <a:t>객체의 </a:t>
            </a:r>
            <a:r>
              <a:rPr lang="en-US" altLang="ko-KR" dirty="0"/>
              <a:t>log</a:t>
            </a:r>
            <a:r>
              <a:rPr lang="ko-KR" altLang="en-US" dirty="0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브라우저의 콘솔창에 로그를 띄운다</a:t>
            </a:r>
            <a:endParaRPr lang="en-US" altLang="ko-KR" dirty="0"/>
          </a:p>
          <a:p>
            <a:r>
              <a:rPr lang="en-US" altLang="ko-KR" dirty="0"/>
              <a:t>alert(); </a:t>
            </a:r>
            <a:br>
              <a:rPr lang="en-US" altLang="ko-KR" dirty="0"/>
            </a:br>
            <a:r>
              <a:rPr lang="en-US" altLang="ko-KR" dirty="0"/>
              <a:t>alert()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경고창에 띄운다</a:t>
            </a:r>
            <a:endParaRPr lang="en-US" altLang="ko-KR" dirty="0"/>
          </a:p>
          <a:p>
            <a:r>
              <a:rPr lang="en-US" altLang="ko-KR" dirty="0" err="1"/>
              <a:t>document.write</a:t>
            </a:r>
            <a:r>
              <a:rPr lang="en-US" altLang="ko-KR" dirty="0"/>
              <a:t>();</a:t>
            </a:r>
            <a:br>
              <a:rPr lang="en-US" altLang="ko-KR" dirty="0"/>
            </a:br>
            <a:r>
              <a:rPr lang="en-US" altLang="ko-KR" dirty="0"/>
              <a:t>document </a:t>
            </a:r>
            <a:r>
              <a:rPr lang="ko-KR" altLang="en-US" dirty="0"/>
              <a:t>객체의 </a:t>
            </a:r>
            <a:r>
              <a:rPr lang="en-US" altLang="ko-KR" dirty="0"/>
              <a:t>write</a:t>
            </a:r>
            <a:r>
              <a:rPr lang="ko-KR" altLang="en-US" dirty="0"/>
              <a:t>메소드</a:t>
            </a:r>
            <a:r>
              <a:rPr lang="en-US" altLang="ko-KR" dirty="0"/>
              <a:t>, HTML</a:t>
            </a:r>
            <a:r>
              <a:rPr lang="ko-KR" altLang="en-US" dirty="0"/>
              <a:t>화면에 출력한다</a:t>
            </a:r>
            <a:endParaRPr lang="en-US" altLang="ko-KR" dirty="0"/>
          </a:p>
          <a:p>
            <a:r>
              <a:rPr lang="en-US" altLang="ko-KR" dirty="0" err="1"/>
              <a:t>innerHTML</a:t>
            </a:r>
            <a:r>
              <a:rPr lang="en-US" altLang="ko-KR" dirty="0"/>
              <a:t>=" “;</a:t>
            </a:r>
            <a:br>
              <a:rPr lang="en-US" altLang="ko-KR" dirty="0"/>
            </a:br>
            <a:r>
              <a:rPr lang="en-US" altLang="ko-KR" dirty="0" err="1"/>
              <a:t>document.getElementById</a:t>
            </a:r>
            <a:r>
              <a:rPr lang="en-US" altLang="ko-KR" dirty="0"/>
              <a:t>(‘’)</a:t>
            </a:r>
            <a:r>
              <a:rPr lang="ko-KR" altLang="en-US" dirty="0"/>
              <a:t>와 같이 사용하여 요소의 값을 바꾼다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document.getElementById</a:t>
            </a:r>
            <a:r>
              <a:rPr lang="en-US" altLang="ko-KR" dirty="0"/>
              <a:t>('name).</a:t>
            </a:r>
            <a:r>
              <a:rPr lang="en-US" altLang="ko-KR" dirty="0" err="1"/>
              <a:t>innerHTML</a:t>
            </a:r>
            <a:r>
              <a:rPr lang="en-US" altLang="ko-KR" dirty="0"/>
              <a:t>="</a:t>
            </a:r>
            <a:r>
              <a:rPr lang="ko-KR" altLang="en-US" dirty="0"/>
              <a:t>이순신</a:t>
            </a:r>
            <a:r>
              <a:rPr lang="en-US" altLang="ko-KR" dirty="0"/>
              <a:t>“;</a:t>
            </a:r>
          </a:p>
        </p:txBody>
      </p:sp>
    </p:spTree>
    <p:extLst>
      <p:ext uri="{BB962C8B-B14F-4D97-AF65-F5344CB8AC3E}">
        <p14:creationId xmlns:p14="http://schemas.microsoft.com/office/powerpoint/2010/main" val="6841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3088-3F9B-4F18-99BD-5D1953FF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0B3B4-1EDF-4667-AA17-B6D88209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59523"/>
            <a:ext cx="8915400" cy="4451699"/>
          </a:xfrm>
        </p:spPr>
        <p:txBody>
          <a:bodyPr/>
          <a:lstStyle/>
          <a:p>
            <a:r>
              <a:rPr lang="ko-KR" altLang="en-US" dirty="0"/>
              <a:t>사용자로부터 정보를 입력 받아 처리하는 방법</a:t>
            </a:r>
            <a:endParaRPr lang="en-US" altLang="ko-KR" dirty="0"/>
          </a:p>
          <a:p>
            <a:r>
              <a:rPr lang="ko-KR" altLang="en-US" dirty="0"/>
              <a:t>모든 값은 입력 받을 때 저장할 공간이 필요하다</a:t>
            </a:r>
            <a:r>
              <a:rPr lang="en-US" altLang="ko-KR" dirty="0"/>
              <a:t>! </a:t>
            </a:r>
            <a:r>
              <a:rPr lang="ko-KR" altLang="en-US" dirty="0"/>
              <a:t>변수</a:t>
            </a:r>
            <a:endParaRPr lang="en-US" altLang="ko-KR" dirty="0"/>
          </a:p>
          <a:p>
            <a:r>
              <a:rPr lang="en-US" altLang="ko-KR" dirty="0"/>
              <a:t>prompt(“</a:t>
            </a:r>
            <a:r>
              <a:rPr lang="ko-KR" altLang="en-US" dirty="0"/>
              <a:t>안녕</a:t>
            </a:r>
            <a:r>
              <a:rPr lang="en-US" altLang="ko-KR" dirty="0"/>
              <a:t>＂);</a:t>
            </a:r>
            <a:br>
              <a:rPr lang="en-US" altLang="ko-KR" dirty="0"/>
            </a:b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창을 띄워서 입력 받음</a:t>
            </a:r>
            <a:endParaRPr lang="en-US" altLang="ko-KR" dirty="0"/>
          </a:p>
          <a:p>
            <a:r>
              <a:rPr lang="en-US" altLang="ko-KR" dirty="0" err="1"/>
              <a:t>document.getElementById</a:t>
            </a:r>
            <a:r>
              <a:rPr lang="en-US" altLang="ko-KR" dirty="0"/>
              <a:t>(‘id’).value </a:t>
            </a:r>
            <a:r>
              <a:rPr lang="en-US" altLang="ko-KR" dirty="0" smtClean="0"/>
              <a:t>;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id</a:t>
            </a:r>
            <a:r>
              <a:rPr lang="ko-KR" altLang="en-US" dirty="0"/>
              <a:t>를 이용한 방법</a:t>
            </a:r>
            <a:endParaRPr lang="en-US" altLang="ko-KR" dirty="0"/>
          </a:p>
          <a:p>
            <a:r>
              <a:rPr lang="en-US" altLang="ko-KR" dirty="0" err="1" smtClean="0"/>
              <a:t>document.getElementByName</a:t>
            </a:r>
            <a:r>
              <a:rPr lang="en-US" altLang="ko-KR" dirty="0" smtClean="0"/>
              <a:t>(‘name’).</a:t>
            </a:r>
            <a:r>
              <a:rPr lang="en-US" altLang="ko-KR" dirty="0"/>
              <a:t>value </a:t>
            </a:r>
            <a:r>
              <a:rPr lang="en-US" altLang="ko-KR" dirty="0" smtClean="0"/>
              <a:t>;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name</a:t>
            </a:r>
            <a:r>
              <a:rPr lang="ko-KR" altLang="en-US" dirty="0"/>
              <a:t>을 이용한 방법</a:t>
            </a:r>
          </a:p>
        </p:txBody>
      </p:sp>
    </p:spTree>
    <p:extLst>
      <p:ext uri="{BB962C8B-B14F-4D97-AF65-F5344CB8AC3E}">
        <p14:creationId xmlns:p14="http://schemas.microsoft.com/office/powerpoint/2010/main" val="12773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FD683-D061-4795-8536-7DA22915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30E2A-F327-48A1-9700-E64D22255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06769"/>
            <a:ext cx="8915400" cy="4504453"/>
          </a:xfrm>
        </p:spPr>
        <p:txBody>
          <a:bodyPr/>
          <a:lstStyle/>
          <a:p>
            <a:r>
              <a:rPr lang="ko-KR" altLang="en-US" dirty="0" smtClean="0"/>
              <a:t>아래와 같이 출력될 수 있게 자바스크립트로 작성하세요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0" y="1891111"/>
            <a:ext cx="4401164" cy="2353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3" y="2069356"/>
            <a:ext cx="602064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C27F9-8494-48F1-8472-4F8AD730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문제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3779520" y="4269208"/>
            <a:ext cx="7035223" cy="180353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136D5AE-95CF-411C-8CF5-BA776E55F030}"/>
              </a:ext>
            </a:extLst>
          </p:cNvPr>
          <p:cNvSpPr txBox="1">
            <a:spLocks/>
          </p:cNvSpPr>
          <p:nvPr/>
        </p:nvSpPr>
        <p:spPr>
          <a:xfrm>
            <a:off x="2589212" y="1531850"/>
            <a:ext cx="8915400" cy="5028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  <a:cs typeface="Microsoft GothicNeo Light" panose="020B0300000101010101" pitchFamily="50" charset="-127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생년을 </a:t>
            </a:r>
            <a:r>
              <a:rPr lang="ko-KR" altLang="en-US" dirty="0" err="1" smtClean="0"/>
              <a:t>입력받으면</a:t>
            </a:r>
            <a:r>
              <a:rPr lang="ko-KR" altLang="en-US" dirty="0" smtClean="0"/>
              <a:t> 나이를 출력하는 자바스크립트를 만드세요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+ </a:t>
            </a:r>
            <a:r>
              <a:rPr lang="en-US" altLang="ko-KR" dirty="0" err="1" smtClean="0"/>
              <a:t>IsNaN</a:t>
            </a:r>
            <a:r>
              <a:rPr lang="ko-KR" altLang="en-US" dirty="0" smtClean="0"/>
              <a:t>을 이용해서 </a:t>
            </a:r>
            <a:r>
              <a:rPr lang="ko-KR" altLang="en-US" dirty="0" err="1" smtClean="0"/>
              <a:t>숫자값인지</a:t>
            </a:r>
            <a:r>
              <a:rPr lang="ko-KR" altLang="en-US" dirty="0" smtClean="0"/>
              <a:t> 아닌지를 </a:t>
            </a:r>
            <a:r>
              <a:rPr lang="en-US" altLang="ko-KR" dirty="0" smtClean="0"/>
              <a:t>console</a:t>
            </a:r>
            <a:r>
              <a:rPr lang="ko-KR" altLang="en-US" dirty="0" smtClean="0"/>
              <a:t>에 출력하세요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768" y="2589658"/>
            <a:ext cx="4120700" cy="1642774"/>
          </a:xfrm>
          <a:prstGeom prst="rect">
            <a:avLst/>
          </a:prstGeom>
        </p:spPr>
      </p:pic>
      <p:pic>
        <p:nvPicPr>
          <p:cNvPr id="12" name="내용 개체 틀 11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04554" y="2626434"/>
            <a:ext cx="5397686" cy="16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4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C27F9-8494-48F1-8472-4F8AD730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종합 문제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6D5AE-95CF-411C-8CF5-BA776E55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82615"/>
            <a:ext cx="8915400" cy="4328607"/>
          </a:xfrm>
        </p:spPr>
        <p:txBody>
          <a:bodyPr/>
          <a:lstStyle/>
          <a:p>
            <a:r>
              <a:rPr lang="ko-KR" altLang="en-US" dirty="0" smtClean="0"/>
              <a:t>점수를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이상이면 </a:t>
            </a:r>
            <a:r>
              <a:rPr lang="en-US" altLang="ko-KR" dirty="0" smtClean="0"/>
              <a:t>true,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가 출력되게 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16" y="2085729"/>
            <a:ext cx="4629796" cy="19624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912" y="2082346"/>
            <a:ext cx="412490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0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80F6D-6A9B-4D49-8C34-DD603F4BD0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B7CE49-5CBC-492F-87C3-BCEEAC5CE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메일 </a:t>
            </a:r>
            <a:r>
              <a:rPr lang="en-US" altLang="ko-KR" dirty="0" smtClean="0"/>
              <a:t>: hjseong1222@naver.com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5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449E1-DA70-469B-8FBA-BFFEF869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발전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D4410-728F-4A68-8273-0D37795A2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1275907"/>
            <a:ext cx="9228977" cy="4635315"/>
          </a:xfrm>
        </p:spPr>
        <p:txBody>
          <a:bodyPr/>
          <a:lstStyle/>
          <a:p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ko-KR" altLang="en-US" dirty="0" err="1"/>
              <a:t>모카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라이브스크립트</a:t>
            </a:r>
            <a:endParaRPr lang="en-US" altLang="ko-KR" dirty="0"/>
          </a:p>
          <a:p>
            <a:pPr lvl="1"/>
            <a:r>
              <a:rPr lang="ko-KR" altLang="en-US" dirty="0"/>
              <a:t>같은 해에 자바 발표 </a:t>
            </a:r>
            <a:r>
              <a:rPr lang="en-US" altLang="ko-KR" dirty="0"/>
              <a:t>&gt; </a:t>
            </a:r>
            <a:r>
              <a:rPr lang="ko-KR" altLang="en-US" dirty="0"/>
              <a:t>자바스크립트라는 이름으로 사용</a:t>
            </a:r>
            <a:endParaRPr lang="en-US" altLang="ko-KR" dirty="0"/>
          </a:p>
          <a:p>
            <a:r>
              <a:rPr lang="ko-KR" altLang="en-US" dirty="0"/>
              <a:t>다른 브라우저에서도 다양한 언어 개발  </a:t>
            </a:r>
            <a:r>
              <a:rPr lang="en-US" altLang="ko-KR" dirty="0"/>
              <a:t>&gt; </a:t>
            </a:r>
            <a:r>
              <a:rPr lang="ko-KR" altLang="en-US" dirty="0"/>
              <a:t>각기 다른 웹페이지 개발 어려움</a:t>
            </a:r>
            <a:endParaRPr lang="en-US" altLang="ko-KR" dirty="0"/>
          </a:p>
          <a:p>
            <a:r>
              <a:rPr lang="en-US" altLang="ko-KR" dirty="0"/>
              <a:t>1997</a:t>
            </a:r>
            <a:r>
              <a:rPr lang="ko-KR" altLang="en-US" dirty="0"/>
              <a:t>년 표준화를 위한 표준사양개발 </a:t>
            </a:r>
            <a:r>
              <a:rPr lang="en-US" altLang="ko-KR" dirty="0"/>
              <a:t>&gt; ECMA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ECMA</a:t>
            </a:r>
            <a:r>
              <a:rPr lang="ko-KR" altLang="en-US" dirty="0"/>
              <a:t>스크립트</a:t>
            </a:r>
            <a:endParaRPr lang="en-US" altLang="ko-KR" dirty="0"/>
          </a:p>
          <a:p>
            <a:r>
              <a:rPr lang="ko-KR" altLang="en-US" dirty="0"/>
              <a:t>주기적 업데이트</a:t>
            </a:r>
            <a:endParaRPr lang="en-US" altLang="ko-KR" dirty="0"/>
          </a:p>
          <a:p>
            <a:r>
              <a:rPr lang="en-US" altLang="ko-KR" dirty="0"/>
              <a:t>2005</a:t>
            </a:r>
            <a:r>
              <a:rPr lang="ko-KR" altLang="en-US" dirty="0"/>
              <a:t>년 </a:t>
            </a:r>
            <a:r>
              <a:rPr lang="en-US" altLang="ko-KR" dirty="0"/>
              <a:t>AJAX </a:t>
            </a:r>
            <a:r>
              <a:rPr lang="ko-KR" altLang="en-US" dirty="0"/>
              <a:t>데이터를 백그라운드로 로드 </a:t>
            </a:r>
            <a:r>
              <a:rPr lang="ko-KR" altLang="en-US" dirty="0" err="1"/>
              <a:t>할수</a:t>
            </a:r>
            <a:r>
              <a:rPr lang="ko-KR" altLang="en-US" dirty="0"/>
              <a:t> 있는 웹 응용 프로그램기술</a:t>
            </a:r>
            <a:endParaRPr lang="en-US" altLang="ko-KR" dirty="0"/>
          </a:p>
          <a:p>
            <a:r>
              <a:rPr lang="ko-KR" altLang="en-US" dirty="0"/>
              <a:t>급속도로 발전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ES6 (</a:t>
            </a:r>
            <a:r>
              <a:rPr lang="ko-KR" altLang="en-US" dirty="0"/>
              <a:t> </a:t>
            </a:r>
            <a:r>
              <a:rPr lang="en-US" altLang="ko-KR" dirty="0"/>
              <a:t>ECMA Script 2015 )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1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48D40-3CE7-4A05-BCC5-4CB4ED96F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ECMA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D10C7A-1D86-4D9A-8697-7DD139DD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10932"/>
            <a:ext cx="8915400" cy="4100290"/>
          </a:xfrm>
        </p:spPr>
        <p:txBody>
          <a:bodyPr/>
          <a:lstStyle/>
          <a:p>
            <a:r>
              <a:rPr lang="ko-KR" altLang="en-US" dirty="0"/>
              <a:t> 정보 통신에 대한 표준을 제정하는 비영리 표준화 기구</a:t>
            </a:r>
            <a:endParaRPr lang="en-US" altLang="ko-KR" dirty="0"/>
          </a:p>
          <a:p>
            <a:r>
              <a:rPr lang="en-US" altLang="ko-KR" dirty="0"/>
              <a:t>ECMA-262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Ecma</a:t>
            </a:r>
            <a:r>
              <a:rPr lang="en-US" altLang="ko-KR" dirty="0"/>
              <a:t> </a:t>
            </a:r>
            <a:r>
              <a:rPr lang="ko-KR" altLang="en-US" dirty="0"/>
              <a:t>인터내셔널에 의해 제정된 하나의 기술 규격의 이름</a:t>
            </a:r>
            <a:r>
              <a:rPr lang="en-US" altLang="ko-KR" dirty="0"/>
              <a:t>, </a:t>
            </a:r>
            <a:r>
              <a:rPr lang="ko-KR" altLang="en-US" dirty="0"/>
              <a:t>범용 목적의 스크립트 언어에 대한 명세</a:t>
            </a:r>
            <a:endParaRPr lang="en-US" altLang="ko-KR" dirty="0"/>
          </a:p>
          <a:p>
            <a:r>
              <a:rPr lang="en-US" altLang="ko-KR" dirty="0"/>
              <a:t>ECMAScript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Ecma</a:t>
            </a:r>
            <a:r>
              <a:rPr lang="en-US" altLang="ko-KR" dirty="0"/>
              <a:t> </a:t>
            </a:r>
            <a:r>
              <a:rPr lang="ko-KR" altLang="en-US" dirty="0"/>
              <a:t>인터내셔널에 의해 제정된 </a:t>
            </a:r>
            <a:r>
              <a:rPr lang="en-US" altLang="ko-KR" dirty="0"/>
              <a:t>ECMA-262 </a:t>
            </a:r>
            <a:r>
              <a:rPr lang="ko-KR" altLang="en-US" dirty="0"/>
              <a:t>기술 규격에 의해 정의된 범용 스크립트 언어</a:t>
            </a:r>
            <a:endParaRPr lang="en-US" altLang="ko-KR" dirty="0"/>
          </a:p>
          <a:p>
            <a:r>
              <a:rPr lang="en-US" altLang="ko-KR" dirty="0"/>
              <a:t>JavaScript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ECMAScript </a:t>
            </a:r>
            <a:r>
              <a:rPr lang="ko-KR" altLang="en-US" dirty="0"/>
              <a:t>사양을 준수하는 범용 스크립트 언어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5CBFE-B9E8-4D08-9FF9-064D01E9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543" y="624110"/>
            <a:ext cx="3231912" cy="11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0B28-4FEB-46E5-829D-2A9B7749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883A9-A6C1-447E-9520-629680D9C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2474"/>
            <a:ext cx="8915400" cy="4188748"/>
          </a:xfrm>
        </p:spPr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chrome </a:t>
            </a:r>
            <a:r>
              <a:rPr lang="ko-KR" altLang="en-US" dirty="0"/>
              <a:t>개발자 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D7C0D-2671-4E9E-992E-F8A98E32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942" y="1795281"/>
            <a:ext cx="2228728" cy="1971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34CFFD-4373-4E4A-A850-0C76163D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818" y="1173280"/>
            <a:ext cx="1810003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BFF85-55B4-496E-8F3D-AF0E4AB5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크롬 브라우저에서 확인하는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자바스크립트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837DD-F7B5-49C8-8097-17F876AFB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F12</a:t>
            </a:r>
            <a:r>
              <a:rPr lang="ko-KR" altLang="en-US" dirty="0"/>
              <a:t>를 눌러 개발자 도구를 연 후에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console</a:t>
            </a:r>
            <a:r>
              <a:rPr lang="ko-KR" altLang="en-US" dirty="0"/>
              <a:t>탭에서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console.log(“Hello</a:t>
            </a:r>
            <a:r>
              <a:rPr lang="ko-KR" altLang="en-US" dirty="0"/>
              <a:t> </a:t>
            </a:r>
            <a:r>
              <a:rPr lang="en-US" altLang="ko-KR" dirty="0"/>
              <a:t>JS”);</a:t>
            </a:r>
            <a:br>
              <a:rPr lang="en-US" altLang="ko-KR" dirty="0"/>
            </a:br>
            <a:r>
              <a:rPr lang="en-US" altLang="ko-KR" dirty="0"/>
              <a:t>alert("hi");</a:t>
            </a:r>
            <a:br>
              <a:rPr lang="en-US" altLang="ko-KR" dirty="0"/>
            </a:br>
            <a:r>
              <a:rPr lang="ko-KR" altLang="en-US" dirty="0"/>
              <a:t>를 차례대로 입력해보세요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D291E8-0FAA-4514-A52D-04ECE33E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2" y="1264555"/>
            <a:ext cx="446784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1773</TotalTime>
  <Words>1094</Words>
  <Application>Microsoft Office PowerPoint</Application>
  <PresentationFormat>와이드스크린</PresentationFormat>
  <Paragraphs>296</Paragraphs>
  <Slides>55</Slides>
  <Notes>15</Notes>
  <HiddenSlides>1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-apple-system</vt:lpstr>
      <vt:lpstr>HY견고딕</vt:lpstr>
      <vt:lpstr>HY그래픽</vt:lpstr>
      <vt:lpstr>HY중고딕</vt:lpstr>
      <vt:lpstr>Microsoft GothicNeo</vt:lpstr>
      <vt:lpstr>Microsoft GothicNeo Light</vt:lpstr>
      <vt:lpstr>NanumSquareRound</vt:lpstr>
      <vt:lpstr>맑은 고딕</vt:lpstr>
      <vt:lpstr>Arial</vt:lpstr>
      <vt:lpstr>Century Gothic</vt:lpstr>
      <vt:lpstr>Wingdings</vt:lpstr>
      <vt:lpstr>Wingdings 3</vt:lpstr>
      <vt:lpstr>줄기</vt:lpstr>
      <vt:lpstr>JAVA SCRIPT</vt:lpstr>
      <vt:lpstr>오늘 배울 내용</vt:lpstr>
      <vt:lpstr>자바스크립트란</vt:lpstr>
      <vt:lpstr>웹표준언어인 자바스크립트</vt:lpstr>
      <vt:lpstr>자바스크립트로 할 수 있는 일</vt:lpstr>
      <vt:lpstr>자바스크립트의 발전</vt:lpstr>
      <vt:lpstr>ECMA</vt:lpstr>
      <vt:lpstr>실습 환경</vt:lpstr>
      <vt:lpstr>크롬 브라우저에서 확인하는 자바스크립트</vt:lpstr>
      <vt:lpstr>기본용어</vt:lpstr>
      <vt:lpstr>표현식과 문장</vt:lpstr>
      <vt:lpstr>키워드</vt:lpstr>
      <vt:lpstr>식별자</vt:lpstr>
      <vt:lpstr>식별자 관례</vt:lpstr>
      <vt:lpstr>식별자로 간단한 구분</vt:lpstr>
      <vt:lpstr>주석</vt:lpstr>
      <vt:lpstr>기본 용어 실습 1</vt:lpstr>
      <vt:lpstr>기본 자료형</vt:lpstr>
      <vt:lpstr>숫자와 사칙연산자</vt:lpstr>
      <vt:lpstr>숫자와 사칙연산자 실습 1</vt:lpstr>
      <vt:lpstr>문자열</vt:lpstr>
      <vt:lpstr>이스케이프문자</vt:lpstr>
      <vt:lpstr>문자 연결 연산자과 템플릿 문자열</vt:lpstr>
      <vt:lpstr>문자열 실습 1</vt:lpstr>
      <vt:lpstr>불(boolean) </vt:lpstr>
      <vt:lpstr>비교연산자</vt:lpstr>
      <vt:lpstr>논리연산자</vt:lpstr>
      <vt:lpstr>bool 실습1</vt:lpstr>
      <vt:lpstr>변수</vt:lpstr>
      <vt:lpstr>변수</vt:lpstr>
      <vt:lpstr>변수 선언과 할당</vt:lpstr>
      <vt:lpstr>변수의 이름</vt:lpstr>
      <vt:lpstr>변수 실습 1</vt:lpstr>
      <vt:lpstr>변수 실습 2</vt:lpstr>
      <vt:lpstr>그 외 연산자</vt:lpstr>
      <vt:lpstr>복합 대입연산자</vt:lpstr>
      <vt:lpstr>증감연산자</vt:lpstr>
      <vt:lpstr>그 외 연산자 실습 1</vt:lpstr>
      <vt:lpstr>특수 자료형</vt:lpstr>
      <vt:lpstr>undefined 자료형</vt:lpstr>
      <vt:lpstr>null 자료형</vt:lpstr>
      <vt:lpstr>표현가능한 숫자의 의미 값 3개</vt:lpstr>
      <vt:lpstr>자료형 검사</vt:lpstr>
      <vt:lpstr>강제 자료형 변환</vt:lpstr>
      <vt:lpstr>자동 자료형 변환</vt:lpstr>
      <vt:lpstr>상수와 리터럴</vt:lpstr>
      <vt:lpstr>일치 연산자</vt:lpstr>
      <vt:lpstr>특수 자료형 실습 1</vt:lpstr>
      <vt:lpstr>특수 자료형 실습 2</vt:lpstr>
      <vt:lpstr>출력</vt:lpstr>
      <vt:lpstr>입력</vt:lpstr>
      <vt:lpstr>종합 문제 1</vt:lpstr>
      <vt:lpstr>종합 문제 2</vt:lpstr>
      <vt:lpstr>종합 문제 3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HJ-seong</dc:creator>
  <cp:lastModifiedBy>GGG</cp:lastModifiedBy>
  <cp:revision>67</cp:revision>
  <dcterms:created xsi:type="dcterms:W3CDTF">2022-01-26T22:21:15Z</dcterms:created>
  <dcterms:modified xsi:type="dcterms:W3CDTF">2022-09-07T08:41:11Z</dcterms:modified>
</cp:coreProperties>
</file>